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0" r:id="rId4"/>
    <p:sldId id="257" r:id="rId5"/>
    <p:sldId id="258" r:id="rId6"/>
    <p:sldId id="259" r:id="rId7"/>
    <p:sldId id="260" r:id="rId8"/>
    <p:sldId id="261" r:id="rId9"/>
    <p:sldId id="271" r:id="rId10"/>
    <p:sldId id="262" r:id="rId11"/>
    <p:sldId id="263" r:id="rId12"/>
    <p:sldId id="264" r:id="rId13"/>
    <p:sldId id="265" r:id="rId14"/>
    <p:sldId id="273" r:id="rId15"/>
    <p:sldId id="266" r:id="rId16"/>
    <p:sldId id="267" r:id="rId17"/>
    <p:sldId id="268" r:id="rId18"/>
    <p:sldId id="269" r:id="rId19"/>
    <p:sldId id="304" r:id="rId20"/>
    <p:sldId id="275" r:id="rId21"/>
    <p:sldId id="286" r:id="rId22"/>
    <p:sldId id="276" r:id="rId23"/>
    <p:sldId id="277" r:id="rId24"/>
    <p:sldId id="287" r:id="rId25"/>
    <p:sldId id="278" r:id="rId26"/>
    <p:sldId id="288" r:id="rId27"/>
    <p:sldId id="289" r:id="rId28"/>
    <p:sldId id="290" r:id="rId29"/>
    <p:sldId id="291" r:id="rId30"/>
    <p:sldId id="280" r:id="rId31"/>
    <p:sldId id="292" r:id="rId32"/>
    <p:sldId id="281" r:id="rId33"/>
    <p:sldId id="293" r:id="rId34"/>
    <p:sldId id="294" r:id="rId35"/>
    <p:sldId id="282" r:id="rId36"/>
    <p:sldId id="295" r:id="rId37"/>
    <p:sldId id="296" r:id="rId38"/>
    <p:sldId id="297" r:id="rId39"/>
    <p:sldId id="283" r:id="rId40"/>
    <p:sldId id="298" r:id="rId41"/>
    <p:sldId id="299" r:id="rId42"/>
    <p:sldId id="284" r:id="rId43"/>
    <p:sldId id="285" r:id="rId44"/>
    <p:sldId id="305" r:id="rId45"/>
    <p:sldId id="306" r:id="rId46"/>
    <p:sldId id="30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44DF9-38EF-4F79-B6D6-226017787E80}"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23100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44DF9-38EF-4F79-B6D6-226017787E80}"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49481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44DF9-38EF-4F79-B6D6-226017787E80}"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60604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44DF9-38EF-4F79-B6D6-226017787E80}"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50824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44DF9-38EF-4F79-B6D6-226017787E80}"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16388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44DF9-38EF-4F79-B6D6-226017787E80}"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293429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44DF9-38EF-4F79-B6D6-226017787E80}"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36888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44DF9-38EF-4F79-B6D6-226017787E80}"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21393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44DF9-38EF-4F79-B6D6-226017787E80}"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323825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44DF9-38EF-4F79-B6D6-226017787E80}"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288648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44DF9-38EF-4F79-B6D6-226017787E80}"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F8BA1-93C4-404C-9EFD-FB295346DE83}" type="slidenum">
              <a:rPr lang="en-US" smtClean="0"/>
              <a:t>‹#›</a:t>
            </a:fld>
            <a:endParaRPr lang="en-US"/>
          </a:p>
        </p:txBody>
      </p:sp>
    </p:spTree>
    <p:extLst>
      <p:ext uri="{BB962C8B-B14F-4D97-AF65-F5344CB8AC3E}">
        <p14:creationId xmlns:p14="http://schemas.microsoft.com/office/powerpoint/2010/main" val="72786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44DF9-38EF-4F79-B6D6-226017787E80}"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F8BA1-93C4-404C-9EFD-FB295346DE83}" type="slidenum">
              <a:rPr lang="en-US" smtClean="0"/>
              <a:t>‹#›</a:t>
            </a:fld>
            <a:endParaRPr lang="en-US"/>
          </a:p>
        </p:txBody>
      </p:sp>
    </p:spTree>
    <p:extLst>
      <p:ext uri="{BB962C8B-B14F-4D97-AF65-F5344CB8AC3E}">
        <p14:creationId xmlns:p14="http://schemas.microsoft.com/office/powerpoint/2010/main" val="206916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molyneux@sharjah.ac.a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srn.com/abstract=2923972" TargetMode="External"/><Relationship Id="rId2" Type="http://schemas.openxmlformats.org/officeDocument/2006/relationships/hyperlink" Target="http://dx.doi.org/10.2139/ssrn.294055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Developments in Banking Research &amp; Areas for Further Study </a:t>
            </a:r>
            <a:endParaRPr lang="en-US" dirty="0"/>
          </a:p>
        </p:txBody>
      </p:sp>
      <p:sp>
        <p:nvSpPr>
          <p:cNvPr id="3" name="Subtitle 2"/>
          <p:cNvSpPr>
            <a:spLocks noGrp="1"/>
          </p:cNvSpPr>
          <p:nvPr>
            <p:ph type="subTitle" idx="1"/>
          </p:nvPr>
        </p:nvSpPr>
        <p:spPr>
          <a:xfrm>
            <a:off x="1524000" y="3602037"/>
            <a:ext cx="9144000" cy="2395109"/>
          </a:xfrm>
        </p:spPr>
        <p:txBody>
          <a:bodyPr>
            <a:normAutofit fontScale="55000" lnSpcReduction="20000"/>
          </a:bodyPr>
          <a:lstStyle/>
          <a:p>
            <a:endParaRPr lang="en-US" dirty="0" smtClean="0"/>
          </a:p>
          <a:p>
            <a:pPr lvl="0" eaLnBrk="0" fontAlgn="base" hangingPunct="0">
              <a:lnSpc>
                <a:spcPct val="100000"/>
              </a:lnSpc>
              <a:spcBef>
                <a:spcPct val="0"/>
              </a:spcBef>
              <a:spcAft>
                <a:spcPct val="0"/>
              </a:spcAft>
            </a:pPr>
            <a:r>
              <a:rPr kumimoji="0" lang="en-US" altLang="en-US" sz="7000"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Philip Molyneux</a:t>
            </a:r>
            <a:endParaRPr kumimoji="0" lang="en-US" altLang="en-US" sz="70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endPar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endParaRPr lang="en-US" altLang="en-US" dirty="0">
              <a:solidFill>
                <a:srgbClr val="000000"/>
              </a:solidFill>
              <a:latin typeface="+mj-lt"/>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Dean of the College of Business Administration</a:t>
            </a:r>
            <a:endParaRPr kumimoji="0" lang="en-US" altLang="en-US" sz="12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University of Sharjah</a:t>
            </a:r>
            <a:endParaRPr kumimoji="0" lang="en-US" altLang="en-US" sz="12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PO Box 27272</a:t>
            </a:r>
            <a:endParaRPr kumimoji="0" lang="en-US" altLang="en-US" sz="12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Sharjah</a:t>
            </a:r>
            <a:endParaRPr kumimoji="0" lang="en-US" altLang="en-US" sz="12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United Arab Emirates (UAE)</a:t>
            </a:r>
            <a:endParaRPr kumimoji="0" lang="en-US" altLang="en-US" sz="12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mj-lt"/>
            </a:endParaRPr>
          </a:p>
          <a:p>
            <a:pPr lvl="0" eaLnBrk="0" fontAlgn="base" hangingPunct="0">
              <a:lnSpc>
                <a:spcPct val="100000"/>
              </a:lnSpc>
              <a:spcBef>
                <a:spcPct val="0"/>
              </a:spcBef>
              <a:spcAft>
                <a:spcPct val="0"/>
              </a:spcAft>
            </a:pPr>
            <a:r>
              <a:rPr kumimoji="0" lang="en-US" altLang="en-US" b="0" i="0" u="none" strike="noStrike" cap="none" normalizeH="0" baseline="0" dirty="0" smtClean="0">
                <a:ln>
                  <a:noFill/>
                </a:ln>
                <a:solidFill>
                  <a:srgbClr val="000000"/>
                </a:solidFill>
                <a:effectLst/>
                <a:latin typeface="+mj-lt"/>
                <a:ea typeface="Calibri" panose="020F0502020204030204" pitchFamily="34" charset="0"/>
                <a:cs typeface="Times New Roman" panose="02020603050405020304" pitchFamily="18" charset="0"/>
              </a:rPr>
              <a:t>e-mail:  </a:t>
            </a:r>
            <a:r>
              <a:rPr kumimoji="0" lang="en-US" altLang="en-US" b="0" i="0" u="sng"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hlinkClick r:id="rId2"/>
              </a:rPr>
              <a:t>pmolyneux@sharjah.ac.ae</a:t>
            </a:r>
            <a:endParaRPr kumimoji="0" lang="en-US" altLang="en-US" sz="3600" b="0" i="0" u="none" strike="noStrike" cap="none" normalizeH="0" baseline="0" dirty="0" smtClean="0">
              <a:ln>
                <a:noFill/>
              </a:ln>
              <a:solidFill>
                <a:schemeClr val="tx1"/>
              </a:solidFill>
              <a:effectLst/>
              <a:latin typeface="+mj-lt"/>
            </a:endParaRPr>
          </a:p>
          <a:p>
            <a:endParaRPr lang="en-US" dirty="0"/>
          </a:p>
        </p:txBody>
      </p:sp>
      <p:sp>
        <p:nvSpPr>
          <p:cNvPr id="4" name="TextBox 3"/>
          <p:cNvSpPr txBox="1"/>
          <p:nvPr/>
        </p:nvSpPr>
        <p:spPr>
          <a:xfrm>
            <a:off x="1113706" y="6089220"/>
            <a:ext cx="9964587" cy="430887"/>
          </a:xfrm>
          <a:prstGeom prst="rect">
            <a:avLst/>
          </a:prstGeom>
          <a:noFill/>
        </p:spPr>
        <p:txBody>
          <a:bodyPr wrap="none" rtlCol="0">
            <a:spAutoFit/>
          </a:bodyPr>
          <a:lstStyle/>
          <a:p>
            <a:pPr algn="ctr"/>
            <a:r>
              <a:rPr lang="en-US" sz="1100" dirty="0" smtClean="0"/>
              <a:t>This presentation is mainly based on: Molyneux</a:t>
            </a:r>
            <a:r>
              <a:rPr lang="en-US" sz="1100" dirty="0"/>
              <a:t>, P (2018) Developments in Banking Research and Areas for Future Study, International Journal of the Economics of Business, </a:t>
            </a:r>
            <a:endParaRPr lang="en-US" sz="1100" dirty="0" smtClean="0"/>
          </a:p>
          <a:p>
            <a:pPr algn="ctr"/>
            <a:r>
              <a:rPr lang="en-US" sz="1100" dirty="0" smtClean="0"/>
              <a:t>25</a:t>
            </a:r>
            <a:r>
              <a:rPr lang="en-US" sz="1100" baseline="30000" dirty="0" smtClean="0"/>
              <a:t>th</a:t>
            </a:r>
            <a:r>
              <a:rPr lang="en-US" sz="1100" dirty="0" smtClean="0"/>
              <a:t> </a:t>
            </a:r>
            <a:r>
              <a:rPr lang="en-US" sz="1100" dirty="0"/>
              <a:t>Anniversary Issue: Perspectives on the Economics of Business, 25, 1, 167-179</a:t>
            </a:r>
          </a:p>
        </p:txBody>
      </p:sp>
    </p:spTree>
    <p:extLst>
      <p:ext uri="{BB962C8B-B14F-4D97-AF65-F5344CB8AC3E}">
        <p14:creationId xmlns:p14="http://schemas.microsoft.com/office/powerpoint/2010/main" val="241375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assets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599"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844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loans and NPLs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599"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9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structures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600"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601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capitalization</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599"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474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Prudential regulation and bank levies</a:t>
            </a:r>
            <a:endParaRPr lang="en-US" dirty="0"/>
          </a:p>
        </p:txBody>
      </p:sp>
      <p:pic>
        <p:nvPicPr>
          <p:cNvPr id="5" name="Content Placeholder 4"/>
          <p:cNvPicPr>
            <a:picLocks noGrp="1" noChangeAspect="1"/>
          </p:cNvPicPr>
          <p:nvPr>
            <p:ph sz="half" idx="1"/>
          </p:nvPr>
        </p:nvPicPr>
        <p:blipFill>
          <a:blip r:embed="rId2"/>
          <a:stretch>
            <a:fillRect/>
          </a:stretch>
        </p:blipFill>
        <p:spPr>
          <a:xfrm>
            <a:off x="838200" y="1825625"/>
            <a:ext cx="5051854" cy="4351338"/>
          </a:xfrm>
          <a:prstGeom prst="rect">
            <a:avLst/>
          </a:prstGeom>
        </p:spPr>
      </p:pic>
      <p:pic>
        <p:nvPicPr>
          <p:cNvPr id="6" name="Content Placeholder 5"/>
          <p:cNvPicPr>
            <a:picLocks noGrp="1" noChangeAspect="1"/>
          </p:cNvPicPr>
          <p:nvPr>
            <p:ph sz="half" idx="2"/>
          </p:nvPr>
        </p:nvPicPr>
        <p:blipFill>
          <a:blip r:embed="rId3"/>
          <a:stretch>
            <a:fillRect/>
          </a:stretch>
        </p:blipFill>
        <p:spPr>
          <a:xfrm>
            <a:off x="5890053" y="1825625"/>
            <a:ext cx="5222789" cy="4351338"/>
          </a:xfrm>
          <a:prstGeom prst="rect">
            <a:avLst/>
          </a:prstGeom>
        </p:spPr>
      </p:pic>
      <p:sp>
        <p:nvSpPr>
          <p:cNvPr id="7" name="Rectangle 6"/>
          <p:cNvSpPr/>
          <p:nvPr/>
        </p:nvSpPr>
        <p:spPr>
          <a:xfrm>
            <a:off x="675031" y="6321468"/>
            <a:ext cx="10338959" cy="523220"/>
          </a:xfrm>
          <a:prstGeom prst="rect">
            <a:avLst/>
          </a:prstGeom>
        </p:spPr>
        <p:txBody>
          <a:bodyPr wrap="square">
            <a:spAutoFit/>
          </a:bodyPr>
          <a:lstStyle/>
          <a:p>
            <a:pPr algn="just"/>
            <a:r>
              <a:rPr lang="en-US" sz="1400" dirty="0" err="1" smtClean="0">
                <a:effectLst/>
                <a:latin typeface="Calibri Light" panose="020F0302020204030204" pitchFamily="34" charset="0"/>
                <a:ea typeface="Times New Roman" panose="02020603050405020304" pitchFamily="18" charset="0"/>
              </a:rPr>
              <a:t>Emter</a:t>
            </a:r>
            <a:r>
              <a:rPr lang="en-US" sz="1400" dirty="0" smtClean="0">
                <a:effectLst/>
                <a:latin typeface="Calibri Light" panose="020F0302020204030204" pitchFamily="34" charset="0"/>
                <a:ea typeface="Times New Roman" panose="02020603050405020304" pitchFamily="18" charset="0"/>
              </a:rPr>
              <a:t>, L., Schmitz, M., </a:t>
            </a:r>
            <a:r>
              <a:rPr lang="en-US" sz="1400" dirty="0" err="1" smtClean="0">
                <a:effectLst/>
                <a:latin typeface="Calibri Light" panose="020F0302020204030204" pitchFamily="34" charset="0"/>
                <a:ea typeface="Times New Roman" panose="02020603050405020304" pitchFamily="18" charset="0"/>
              </a:rPr>
              <a:t>Tirpák</a:t>
            </a:r>
            <a:r>
              <a:rPr lang="en-US" sz="1400" dirty="0" smtClean="0">
                <a:effectLst/>
                <a:latin typeface="Calibri Light" panose="020F0302020204030204" pitchFamily="34" charset="0"/>
                <a:ea typeface="Times New Roman" panose="02020603050405020304" pitchFamily="18" charset="0"/>
              </a:rPr>
              <a:t>, M (2018) Cross-border banking in the EU since the crisis: what is driving the great retrenchment? </a:t>
            </a:r>
            <a:r>
              <a:rPr lang="en-US" sz="1400" i="1" dirty="0" smtClean="0">
                <a:effectLst/>
                <a:latin typeface="Calibri Light" panose="020F0302020204030204" pitchFamily="34" charset="0"/>
                <a:ea typeface="Times New Roman" panose="02020603050405020304" pitchFamily="18" charset="0"/>
              </a:rPr>
              <a:t>European Central Bank Working Paper</a:t>
            </a:r>
            <a:r>
              <a:rPr lang="en-US" sz="1400" dirty="0" smtClean="0">
                <a:effectLst/>
                <a:latin typeface="Calibri Light" panose="020F0302020204030204" pitchFamily="34" charset="0"/>
                <a:ea typeface="Times New Roman" panose="02020603050405020304" pitchFamily="18" charset="0"/>
              </a:rPr>
              <a:t> No 2130, February, Frankfurt: European Central Bank.</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235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profits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600"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68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revenues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600"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429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costs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600"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201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trends</a:t>
            </a:r>
            <a:endParaRPr lang="en-US" dirty="0"/>
          </a:p>
        </p:txBody>
      </p:sp>
      <p:sp>
        <p:nvSpPr>
          <p:cNvPr id="3" name="Content Placeholder 2"/>
          <p:cNvSpPr>
            <a:spLocks noGrp="1"/>
          </p:cNvSpPr>
          <p:nvPr>
            <p:ph idx="1"/>
          </p:nvPr>
        </p:nvSpPr>
        <p:spPr/>
        <p:txBody>
          <a:bodyPr>
            <a:normAutofit/>
          </a:bodyPr>
          <a:lstStyle/>
          <a:p>
            <a:r>
              <a:rPr lang="en-US" sz="2000" dirty="0" smtClean="0">
                <a:solidFill>
                  <a:srgbClr val="FF0000"/>
                </a:solidFill>
                <a:latin typeface="+mj-lt"/>
              </a:rPr>
              <a:t>Market structure </a:t>
            </a:r>
            <a:r>
              <a:rPr lang="en-US" sz="2000" dirty="0" smtClean="0">
                <a:latin typeface="+mj-lt"/>
              </a:rPr>
              <a:t>– banking assets, branches, number of banks have generally fallen particularly more in systems hit hardest by the crisis. Concentration has also generally increased</a:t>
            </a:r>
          </a:p>
          <a:p>
            <a:r>
              <a:rPr lang="en-US" sz="2000" dirty="0" smtClean="0">
                <a:solidFill>
                  <a:srgbClr val="FF0000"/>
                </a:solidFill>
                <a:latin typeface="+mj-lt"/>
              </a:rPr>
              <a:t>Regulatory buffers, business models and international activities </a:t>
            </a:r>
            <a:r>
              <a:rPr lang="en-US" sz="2000" dirty="0" smtClean="0">
                <a:latin typeface="+mj-lt"/>
              </a:rPr>
              <a:t>– capital and liquidity has increased, business models have moved away from trading and more complex models to more traditional retail funded commercial banking. European banks have reduced their international exposures whereas banks from EMEs have increased their international presence</a:t>
            </a:r>
          </a:p>
          <a:p>
            <a:r>
              <a:rPr lang="en-US" sz="2000" dirty="0" smtClean="0">
                <a:solidFill>
                  <a:srgbClr val="FF0000"/>
                </a:solidFill>
                <a:latin typeface="+mj-lt"/>
              </a:rPr>
              <a:t>Performance</a:t>
            </a:r>
            <a:r>
              <a:rPr lang="en-US" sz="2000" dirty="0" smtClean="0">
                <a:latin typeface="+mj-lt"/>
              </a:rPr>
              <a:t> - has fallen post crisis, in part because of lower leverage and general de-risking. This is most noticeable in Europe but also in some EMEs more recently due to a slowdown in growth and deterioration in loan quality</a:t>
            </a:r>
          </a:p>
          <a:p>
            <a:r>
              <a:rPr lang="en-US" sz="2000" dirty="0" smtClean="0">
                <a:solidFill>
                  <a:srgbClr val="FF0000"/>
                </a:solidFill>
                <a:latin typeface="+mj-lt"/>
              </a:rPr>
              <a:t>All has implications for bankers, policymakers and researchers in the banking field      </a:t>
            </a:r>
            <a:endParaRPr lang="en-US" sz="2000" dirty="0">
              <a:solidFill>
                <a:srgbClr val="FF0000"/>
              </a:solidFill>
              <a:latin typeface="+mj-lt"/>
            </a:endParaRPr>
          </a:p>
        </p:txBody>
      </p:sp>
    </p:spTree>
    <p:extLst>
      <p:ext uri="{BB962C8B-B14F-4D97-AF65-F5344CB8AC3E}">
        <p14:creationId xmlns:p14="http://schemas.microsoft.com/office/powerpoint/2010/main" val="1466240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Recent banking research </a:t>
            </a:r>
            <a:r>
              <a:rPr lang="en-GB" dirty="0"/>
              <a:t>and areas for further study:</a:t>
            </a:r>
            <a:br>
              <a:rPr lang="en-GB" dirty="0"/>
            </a:br>
            <a:endParaRPr lang="en-US" dirty="0"/>
          </a:p>
        </p:txBody>
      </p:sp>
      <p:sp>
        <p:nvSpPr>
          <p:cNvPr id="3" name="Content Placeholder 2"/>
          <p:cNvSpPr>
            <a:spLocks noGrp="1"/>
          </p:cNvSpPr>
          <p:nvPr>
            <p:ph sz="half" idx="1"/>
          </p:nvPr>
        </p:nvSpPr>
        <p:spPr/>
        <p:txBody>
          <a:bodyPr/>
          <a:lstStyle/>
          <a:p>
            <a:endParaRPr lang="en-GB" sz="2000" dirty="0" smtClean="0">
              <a:latin typeface="+mj-lt"/>
            </a:endParaRPr>
          </a:p>
          <a:p>
            <a:r>
              <a:rPr lang="en-GB" sz="2000" dirty="0" smtClean="0">
                <a:latin typeface="+mj-lt"/>
              </a:rPr>
              <a:t>Capital and liquidity</a:t>
            </a:r>
          </a:p>
          <a:p>
            <a:r>
              <a:rPr lang="en-GB" sz="2000" dirty="0" smtClean="0">
                <a:latin typeface="+mj-lt"/>
              </a:rPr>
              <a:t>Systemic risk</a:t>
            </a:r>
          </a:p>
          <a:p>
            <a:r>
              <a:rPr lang="en-GB" sz="2000" dirty="0" smtClean="0">
                <a:latin typeface="+mj-lt"/>
              </a:rPr>
              <a:t>Corporate governance</a:t>
            </a:r>
          </a:p>
          <a:p>
            <a:r>
              <a:rPr lang="en-GB" sz="2000" dirty="0" smtClean="0">
                <a:latin typeface="+mj-lt"/>
              </a:rPr>
              <a:t>Consumer protection</a:t>
            </a:r>
          </a:p>
          <a:p>
            <a:r>
              <a:rPr lang="en-GB" sz="2000" dirty="0" smtClean="0">
                <a:latin typeface="+mj-lt"/>
              </a:rPr>
              <a:t>Financial inclusion</a:t>
            </a:r>
          </a:p>
          <a:p>
            <a:r>
              <a:rPr lang="en-GB" sz="2000" dirty="0" smtClean="0">
                <a:latin typeface="+mj-lt"/>
              </a:rPr>
              <a:t>Size </a:t>
            </a:r>
            <a:r>
              <a:rPr lang="en-GB" sz="2000" dirty="0">
                <a:latin typeface="+mj-lt"/>
              </a:rPr>
              <a:t>and </a:t>
            </a:r>
            <a:r>
              <a:rPr lang="en-GB" sz="2000" dirty="0" smtClean="0">
                <a:latin typeface="+mj-lt"/>
              </a:rPr>
              <a:t>diversification</a:t>
            </a:r>
          </a:p>
          <a:p>
            <a:r>
              <a:rPr lang="en-GB" sz="2000" dirty="0" smtClean="0">
                <a:latin typeface="+mj-lt"/>
              </a:rPr>
              <a:t>Impact </a:t>
            </a:r>
            <a:r>
              <a:rPr lang="en-GB" sz="2000" dirty="0">
                <a:latin typeface="+mj-lt"/>
              </a:rPr>
              <a:t>of government intervention and unconventional monetary policy</a:t>
            </a:r>
          </a:p>
          <a:p>
            <a:endParaRPr lang="en-US" dirty="0"/>
          </a:p>
        </p:txBody>
      </p:sp>
      <p:pic>
        <p:nvPicPr>
          <p:cNvPr id="3074" name="Picture 2" descr="Image result for banking researc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01795"/>
            <a:ext cx="5181600" cy="301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6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Plan</a:t>
            </a:r>
            <a:endParaRPr lang="en-US" dirty="0"/>
          </a:p>
        </p:txBody>
      </p:sp>
      <p:sp>
        <p:nvSpPr>
          <p:cNvPr id="3" name="Content Placeholder 2"/>
          <p:cNvSpPr>
            <a:spLocks noGrp="1"/>
          </p:cNvSpPr>
          <p:nvPr>
            <p:ph sz="half" idx="1"/>
          </p:nvPr>
        </p:nvSpPr>
        <p:spPr/>
        <p:txBody>
          <a:bodyPr>
            <a:normAutofit/>
          </a:bodyPr>
          <a:lstStyle/>
          <a:p>
            <a:r>
              <a:rPr lang="en-US" sz="2000" dirty="0" smtClean="0">
                <a:latin typeface="+mj-lt"/>
              </a:rPr>
              <a:t>Trends in Banking</a:t>
            </a:r>
          </a:p>
          <a:p>
            <a:r>
              <a:rPr lang="en-GB" sz="2000" dirty="0"/>
              <a:t>Recent research and areas for further study:</a:t>
            </a:r>
          </a:p>
          <a:p>
            <a:pPr lvl="1"/>
            <a:r>
              <a:rPr lang="en-GB" sz="2000" dirty="0"/>
              <a:t>capital and liquidity</a:t>
            </a:r>
          </a:p>
          <a:p>
            <a:pPr lvl="1"/>
            <a:r>
              <a:rPr lang="en-GB" sz="2000" dirty="0"/>
              <a:t>systemic risk</a:t>
            </a:r>
          </a:p>
          <a:p>
            <a:pPr lvl="1"/>
            <a:r>
              <a:rPr lang="en-GB" sz="2000" dirty="0"/>
              <a:t>corporate governance</a:t>
            </a:r>
          </a:p>
          <a:p>
            <a:pPr lvl="1"/>
            <a:r>
              <a:rPr lang="en-GB" sz="2000" dirty="0"/>
              <a:t>consumer protection</a:t>
            </a:r>
          </a:p>
          <a:p>
            <a:pPr lvl="1"/>
            <a:r>
              <a:rPr lang="en-GB" sz="2000" dirty="0"/>
              <a:t>financial inclusion</a:t>
            </a:r>
          </a:p>
          <a:p>
            <a:pPr lvl="1"/>
            <a:r>
              <a:rPr lang="en-GB" sz="2000" dirty="0"/>
              <a:t>size and diversification</a:t>
            </a:r>
          </a:p>
          <a:p>
            <a:pPr lvl="1"/>
            <a:r>
              <a:rPr lang="en-GB" sz="2000" dirty="0"/>
              <a:t>impact of government intervention and unconventional monetary policy</a:t>
            </a:r>
          </a:p>
          <a:p>
            <a:r>
              <a:rPr lang="en-US" sz="2000" dirty="0" smtClean="0">
                <a:latin typeface="+mj-lt"/>
              </a:rPr>
              <a:t>Conclusion</a:t>
            </a:r>
          </a:p>
          <a:p>
            <a:pPr marL="457200" lvl="1" indent="0">
              <a:buNone/>
            </a:pPr>
            <a:endParaRPr lang="en-GB" sz="2000" dirty="0">
              <a:latin typeface="+mj-lt"/>
            </a:endParaRPr>
          </a:p>
          <a:p>
            <a:endParaRPr lang="en-US" dirty="0" smtClean="0"/>
          </a:p>
          <a:p>
            <a:endParaRPr lang="en-US" dirty="0"/>
          </a:p>
        </p:txBody>
      </p:sp>
      <p:pic>
        <p:nvPicPr>
          <p:cNvPr id="2052" name="Picture 4" descr="Image result for presentation pla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96912" y="1690688"/>
            <a:ext cx="3181618" cy="368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0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a:t>
            </a:r>
            <a:endParaRPr lang="en-US" dirty="0"/>
          </a:p>
        </p:txBody>
      </p:sp>
      <p:sp>
        <p:nvSpPr>
          <p:cNvPr id="3" name="Content Placeholder 2"/>
          <p:cNvSpPr>
            <a:spLocks noGrp="1"/>
          </p:cNvSpPr>
          <p:nvPr>
            <p:ph sz="half" idx="1"/>
          </p:nvPr>
        </p:nvSpPr>
        <p:spPr/>
        <p:txBody>
          <a:bodyPr>
            <a:normAutofit/>
          </a:bodyPr>
          <a:lstStyle/>
          <a:p>
            <a:r>
              <a:rPr lang="en-GB" sz="2000" dirty="0">
                <a:latin typeface="+mj-lt"/>
              </a:rPr>
              <a:t>The role of capital in regulating banks has been extensively studied, see for instance </a:t>
            </a:r>
            <a:r>
              <a:rPr lang="en-GB" sz="2000" dirty="0" err="1">
                <a:latin typeface="+mj-lt"/>
              </a:rPr>
              <a:t>Demirgüç-Kunt</a:t>
            </a:r>
            <a:r>
              <a:rPr lang="en-GB" sz="2000" dirty="0">
                <a:latin typeface="+mj-lt"/>
              </a:rPr>
              <a:t> et al (2013) for an assessment of the role of capital over the </a:t>
            </a:r>
            <a:r>
              <a:rPr lang="en-GB" sz="2000" dirty="0" smtClean="0">
                <a:latin typeface="+mj-lt"/>
              </a:rPr>
              <a:t>crisis</a:t>
            </a:r>
          </a:p>
          <a:p>
            <a:r>
              <a:rPr lang="en-GB" sz="2000" dirty="0" smtClean="0">
                <a:latin typeface="+mj-lt"/>
              </a:rPr>
              <a:t>The </a:t>
            </a:r>
            <a:r>
              <a:rPr lang="en-GB" sz="2000" dirty="0">
                <a:latin typeface="+mj-lt"/>
              </a:rPr>
              <a:t>level of bank equity (the highest quality type of capital) has largely been indicated as having a negative link with risk (Abedifar et al., 2013; Delis and </a:t>
            </a:r>
            <a:r>
              <a:rPr lang="en-GB" sz="2000" dirty="0" err="1">
                <a:latin typeface="+mj-lt"/>
              </a:rPr>
              <a:t>Staikouras</a:t>
            </a:r>
            <a:r>
              <a:rPr lang="en-GB" sz="2000" dirty="0">
                <a:latin typeface="+mj-lt"/>
              </a:rPr>
              <a:t>, 2011</a:t>
            </a:r>
            <a:r>
              <a:rPr lang="en-GB" sz="2000" dirty="0" smtClean="0">
                <a:latin typeface="+mj-lt"/>
              </a:rPr>
              <a:t>)</a:t>
            </a:r>
          </a:p>
          <a:p>
            <a:r>
              <a:rPr lang="en-GB" sz="2000" dirty="0" smtClean="0">
                <a:latin typeface="+mj-lt"/>
              </a:rPr>
              <a:t>There </a:t>
            </a:r>
            <a:r>
              <a:rPr lang="en-GB" sz="2000" dirty="0">
                <a:latin typeface="+mj-lt"/>
              </a:rPr>
              <a:t>is strong evidence that more capital reduces the probability of bank failure (Berger and </a:t>
            </a:r>
            <a:r>
              <a:rPr lang="en-GB" sz="2000" dirty="0" err="1">
                <a:latin typeface="+mj-lt"/>
              </a:rPr>
              <a:t>Bouwman</a:t>
            </a:r>
            <a:r>
              <a:rPr lang="en-GB" sz="2000" dirty="0">
                <a:latin typeface="+mj-lt"/>
              </a:rPr>
              <a:t>, 2013). </a:t>
            </a:r>
            <a:r>
              <a:rPr lang="en-GB" sz="2000" dirty="0" err="1">
                <a:latin typeface="+mj-lt"/>
              </a:rPr>
              <a:t>Demirgüç-Kunt</a:t>
            </a:r>
            <a:r>
              <a:rPr lang="en-GB" sz="2000" dirty="0">
                <a:latin typeface="+mj-lt"/>
              </a:rPr>
              <a:t> et al (2013) and </a:t>
            </a:r>
            <a:r>
              <a:rPr lang="en-GB" sz="2000" dirty="0" err="1">
                <a:latin typeface="+mj-lt"/>
              </a:rPr>
              <a:t>Beltratti</a:t>
            </a:r>
            <a:r>
              <a:rPr lang="en-GB" sz="2000" dirty="0">
                <a:latin typeface="+mj-lt"/>
              </a:rPr>
              <a:t> and </a:t>
            </a:r>
            <a:r>
              <a:rPr lang="en-GB" sz="2000" dirty="0" err="1">
                <a:latin typeface="+mj-lt"/>
              </a:rPr>
              <a:t>Stulz</a:t>
            </a:r>
            <a:r>
              <a:rPr lang="en-GB" sz="2000" dirty="0">
                <a:latin typeface="+mj-lt"/>
              </a:rPr>
              <a:t> (2012)</a:t>
            </a:r>
            <a:endParaRPr lang="en-US" sz="2000" dirty="0">
              <a:latin typeface="+mj-lt"/>
            </a:endParaRPr>
          </a:p>
        </p:txBody>
      </p:sp>
      <p:pic>
        <p:nvPicPr>
          <p:cNvPr id="2050" name="Picture 2" descr="Basel III favours some regions, financing solutions over othe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3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a:t>
            </a:r>
            <a:endParaRPr lang="en-US" dirty="0"/>
          </a:p>
        </p:txBody>
      </p:sp>
      <p:sp>
        <p:nvSpPr>
          <p:cNvPr id="3" name="Content Placeholder 2"/>
          <p:cNvSpPr>
            <a:spLocks noGrp="1"/>
          </p:cNvSpPr>
          <p:nvPr>
            <p:ph sz="half" idx="1"/>
          </p:nvPr>
        </p:nvSpPr>
        <p:spPr/>
        <p:txBody>
          <a:bodyPr>
            <a:normAutofit fontScale="25000" lnSpcReduction="20000"/>
          </a:bodyPr>
          <a:lstStyle/>
          <a:p>
            <a:r>
              <a:rPr lang="en-GB" sz="8000" dirty="0" smtClean="0">
                <a:latin typeface="+mj-lt"/>
              </a:rPr>
              <a:t>Capital buffers failed </a:t>
            </a:r>
            <a:r>
              <a:rPr lang="en-GB" sz="8000" dirty="0">
                <a:latin typeface="+mj-lt"/>
              </a:rPr>
              <a:t>to prevent collapse during the </a:t>
            </a:r>
            <a:r>
              <a:rPr lang="en-GB" sz="8000" dirty="0" smtClean="0">
                <a:latin typeface="+mj-lt"/>
              </a:rPr>
              <a:t>GFC -  </a:t>
            </a:r>
            <a:r>
              <a:rPr lang="en-GB" sz="8000" dirty="0">
                <a:latin typeface="+mj-lt"/>
              </a:rPr>
              <a:t>underlining the importance of understanding capital behaviour. </a:t>
            </a:r>
            <a:endParaRPr lang="en-GB" sz="8000" dirty="0" smtClean="0">
              <a:latin typeface="+mj-lt"/>
            </a:endParaRPr>
          </a:p>
          <a:p>
            <a:r>
              <a:rPr lang="en-GB" sz="8000" dirty="0" smtClean="0">
                <a:latin typeface="+mj-lt"/>
              </a:rPr>
              <a:t>Empirical </a:t>
            </a:r>
            <a:r>
              <a:rPr lang="en-GB" sz="8000" dirty="0">
                <a:latin typeface="+mj-lt"/>
              </a:rPr>
              <a:t>work has </a:t>
            </a:r>
            <a:r>
              <a:rPr lang="en-GB" sz="8000" dirty="0" smtClean="0">
                <a:latin typeface="+mj-lt"/>
              </a:rPr>
              <a:t>focused </a:t>
            </a:r>
            <a:r>
              <a:rPr lang="en-GB" sz="8000" dirty="0">
                <a:latin typeface="+mj-lt"/>
              </a:rPr>
              <a:t>on the determinants of target capital ratios </a:t>
            </a:r>
            <a:r>
              <a:rPr lang="en-GB" sz="8000" dirty="0" smtClean="0">
                <a:latin typeface="+mj-lt"/>
              </a:rPr>
              <a:t>(</a:t>
            </a:r>
            <a:r>
              <a:rPr lang="en-GB" sz="8000" dirty="0" err="1" smtClean="0">
                <a:latin typeface="+mj-lt"/>
              </a:rPr>
              <a:t>Gropp</a:t>
            </a:r>
            <a:r>
              <a:rPr lang="en-GB" sz="8000" dirty="0" smtClean="0">
                <a:latin typeface="+mj-lt"/>
              </a:rPr>
              <a:t> </a:t>
            </a:r>
            <a:r>
              <a:rPr lang="en-GB" sz="8000" dirty="0">
                <a:latin typeface="+mj-lt"/>
              </a:rPr>
              <a:t>and </a:t>
            </a:r>
            <a:r>
              <a:rPr lang="en-GB" sz="8000" dirty="0" err="1">
                <a:latin typeface="+mj-lt"/>
              </a:rPr>
              <a:t>Heider</a:t>
            </a:r>
            <a:r>
              <a:rPr lang="en-GB" sz="8000" dirty="0">
                <a:latin typeface="+mj-lt"/>
              </a:rPr>
              <a:t>, 2010) and </a:t>
            </a:r>
            <a:r>
              <a:rPr lang="en-GB" sz="8000" dirty="0" smtClean="0">
                <a:latin typeface="+mj-lt"/>
              </a:rPr>
              <a:t>adjustment </a:t>
            </a:r>
            <a:r>
              <a:rPr lang="en-GB" sz="8000" dirty="0">
                <a:latin typeface="+mj-lt"/>
              </a:rPr>
              <a:t>speeds </a:t>
            </a:r>
            <a:r>
              <a:rPr lang="en-GB" sz="8000" dirty="0" smtClean="0">
                <a:latin typeface="+mj-lt"/>
              </a:rPr>
              <a:t>(</a:t>
            </a:r>
            <a:r>
              <a:rPr lang="en-GB" sz="8000" dirty="0" err="1" smtClean="0">
                <a:latin typeface="+mj-lt"/>
              </a:rPr>
              <a:t>Öztekin</a:t>
            </a:r>
            <a:r>
              <a:rPr lang="en-GB" sz="8000" dirty="0" smtClean="0">
                <a:latin typeface="+mj-lt"/>
              </a:rPr>
              <a:t> </a:t>
            </a:r>
            <a:r>
              <a:rPr lang="en-GB" sz="8000" dirty="0">
                <a:latin typeface="+mj-lt"/>
              </a:rPr>
              <a:t>and Flannery 2012). </a:t>
            </a:r>
            <a:endParaRPr lang="en-GB" sz="8000" dirty="0" smtClean="0">
              <a:latin typeface="+mj-lt"/>
            </a:endParaRPr>
          </a:p>
          <a:p>
            <a:r>
              <a:rPr lang="en-GB" sz="8000" dirty="0" smtClean="0">
                <a:latin typeface="+mj-lt"/>
              </a:rPr>
              <a:t>Capital </a:t>
            </a:r>
            <a:r>
              <a:rPr lang="en-GB" sz="8000" dirty="0">
                <a:latin typeface="+mj-lt"/>
              </a:rPr>
              <a:t>adjustment speeds tend to vary country by country and are faster in markets </a:t>
            </a:r>
            <a:r>
              <a:rPr lang="en-GB" sz="8000" dirty="0" smtClean="0">
                <a:latin typeface="+mj-lt"/>
              </a:rPr>
              <a:t>with tough regulations</a:t>
            </a:r>
          </a:p>
          <a:p>
            <a:r>
              <a:rPr lang="en-GB" sz="8000" dirty="0" smtClean="0">
                <a:latin typeface="+mj-lt"/>
              </a:rPr>
              <a:t>De </a:t>
            </a:r>
            <a:r>
              <a:rPr lang="en-GB" sz="8000" dirty="0" err="1">
                <a:latin typeface="+mj-lt"/>
              </a:rPr>
              <a:t>Jonghe</a:t>
            </a:r>
            <a:r>
              <a:rPr lang="en-GB" sz="8000" dirty="0">
                <a:latin typeface="+mj-lt"/>
              </a:rPr>
              <a:t> and </a:t>
            </a:r>
            <a:r>
              <a:rPr lang="en-GB" sz="8000" dirty="0" err="1">
                <a:latin typeface="+mj-lt"/>
              </a:rPr>
              <a:t>Öztekin</a:t>
            </a:r>
            <a:r>
              <a:rPr lang="en-GB" sz="8000" dirty="0">
                <a:latin typeface="+mj-lt"/>
              </a:rPr>
              <a:t> (2015) </a:t>
            </a:r>
            <a:r>
              <a:rPr lang="en-GB" sz="8000" dirty="0" smtClean="0">
                <a:latin typeface="+mj-lt"/>
              </a:rPr>
              <a:t>- banks </a:t>
            </a:r>
            <a:r>
              <a:rPr lang="en-GB" sz="8000" dirty="0">
                <a:latin typeface="+mj-lt"/>
              </a:rPr>
              <a:t>deleverage mainly </a:t>
            </a:r>
            <a:r>
              <a:rPr lang="en-GB" sz="8000" dirty="0" smtClean="0">
                <a:latin typeface="+mj-lt"/>
              </a:rPr>
              <a:t>by </a:t>
            </a:r>
            <a:r>
              <a:rPr lang="en-GB" sz="8000" dirty="0">
                <a:latin typeface="+mj-lt"/>
              </a:rPr>
              <a:t>growing equity and </a:t>
            </a:r>
            <a:r>
              <a:rPr lang="en-GB" sz="8000" dirty="0" smtClean="0">
                <a:latin typeface="+mj-lt"/>
              </a:rPr>
              <a:t>increase </a:t>
            </a:r>
            <a:r>
              <a:rPr lang="en-GB" sz="8000" dirty="0">
                <a:latin typeface="+mj-lt"/>
              </a:rPr>
              <a:t>leverage </a:t>
            </a:r>
            <a:r>
              <a:rPr lang="en-GB" sz="8000" dirty="0" smtClean="0">
                <a:latin typeface="+mj-lt"/>
              </a:rPr>
              <a:t>via </a:t>
            </a:r>
            <a:r>
              <a:rPr lang="en-GB" sz="8000" dirty="0">
                <a:latin typeface="+mj-lt"/>
              </a:rPr>
              <a:t>reduced earnings retention and asset expansion. </a:t>
            </a:r>
            <a:endParaRPr lang="en-GB" sz="8000" dirty="0" smtClean="0">
              <a:latin typeface="+mj-lt"/>
            </a:endParaRPr>
          </a:p>
          <a:p>
            <a:r>
              <a:rPr lang="en-GB" sz="8000" dirty="0" smtClean="0">
                <a:latin typeface="+mj-lt"/>
              </a:rPr>
              <a:t>Types of capital and risk features</a:t>
            </a:r>
          </a:p>
          <a:p>
            <a:r>
              <a:rPr lang="en-GB" sz="8000" dirty="0" smtClean="0">
                <a:latin typeface="+mj-lt"/>
              </a:rPr>
              <a:t>Capital regulations and bank behaviour  </a:t>
            </a:r>
            <a:endParaRPr lang="en-US" sz="8000" dirty="0">
              <a:latin typeface="+mj-lt"/>
            </a:endParaRPr>
          </a:p>
          <a:p>
            <a:endParaRPr lang="en-US" dirty="0"/>
          </a:p>
        </p:txBody>
      </p:sp>
      <p:pic>
        <p:nvPicPr>
          <p:cNvPr id="2050" name="Picture 2" descr="Basel III favours some regions, financing solutions over othe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9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63"/>
            <a:ext cx="10515600" cy="1325563"/>
          </a:xfrm>
        </p:spPr>
        <p:txBody>
          <a:bodyPr/>
          <a:lstStyle/>
          <a:p>
            <a:r>
              <a:rPr lang="en-US" dirty="0" smtClean="0"/>
              <a:t>Liquidity</a:t>
            </a:r>
            <a:endParaRPr lang="en-US" dirty="0"/>
          </a:p>
        </p:txBody>
      </p:sp>
      <p:sp>
        <p:nvSpPr>
          <p:cNvPr id="3" name="Content Placeholder 2"/>
          <p:cNvSpPr>
            <a:spLocks noGrp="1"/>
          </p:cNvSpPr>
          <p:nvPr>
            <p:ph sz="half" idx="1"/>
          </p:nvPr>
        </p:nvSpPr>
        <p:spPr/>
        <p:txBody>
          <a:bodyPr>
            <a:normAutofit fontScale="70000" lnSpcReduction="20000"/>
          </a:bodyPr>
          <a:lstStyle/>
          <a:p>
            <a:r>
              <a:rPr lang="en-GB" dirty="0">
                <a:latin typeface="+mj-lt"/>
              </a:rPr>
              <a:t>There has been quite an extensive theoretical literature looking to model liquidity issues (Adrian and Boyarchenko, 2017). </a:t>
            </a:r>
          </a:p>
          <a:p>
            <a:r>
              <a:rPr lang="en-GB" dirty="0">
                <a:latin typeface="+mj-lt"/>
              </a:rPr>
              <a:t>There is also an established body of work examining the determinants of bank liquidity, more recent work by Berger and </a:t>
            </a:r>
            <a:r>
              <a:rPr lang="en-GB" dirty="0" err="1">
                <a:latin typeface="+mj-lt"/>
              </a:rPr>
              <a:t>Bouwman</a:t>
            </a:r>
            <a:r>
              <a:rPr lang="en-GB" dirty="0">
                <a:latin typeface="+mj-lt"/>
              </a:rPr>
              <a:t> (2013) and Berger et al (2016) has focused on a bank’s ability to create liquidity.</a:t>
            </a:r>
          </a:p>
          <a:p>
            <a:r>
              <a:rPr lang="en-GB" dirty="0">
                <a:latin typeface="+mj-lt"/>
              </a:rPr>
              <a:t>Probably more analysis needs to be undertaken looking at the links between capital and liquidity. </a:t>
            </a:r>
          </a:p>
          <a:p>
            <a:r>
              <a:rPr lang="en-GB" dirty="0">
                <a:latin typeface="+mj-lt"/>
              </a:rPr>
              <a:t>Not much work has been done examining bank liquidity shocks and the impact on other banks or the economy overall. </a:t>
            </a:r>
          </a:p>
          <a:p>
            <a:r>
              <a:rPr lang="en-GB" dirty="0">
                <a:latin typeface="+mj-lt"/>
              </a:rPr>
              <a:t>Maybe banks have target liquidity ratios?</a:t>
            </a:r>
            <a:endParaRPr lang="en-US" dirty="0">
              <a:latin typeface="+mj-lt"/>
            </a:endParaRPr>
          </a:p>
          <a:p>
            <a:pPr marL="0" indent="0">
              <a:buNone/>
            </a:pPr>
            <a:endParaRPr lang="en-US" dirty="0"/>
          </a:p>
        </p:txBody>
      </p:sp>
      <p:pic>
        <p:nvPicPr>
          <p:cNvPr id="3074" name="Picture 2" descr="Image result for Liquidi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90689"/>
            <a:ext cx="5181600" cy="4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0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risk</a:t>
            </a:r>
            <a:endParaRPr lang="en-US" dirty="0"/>
          </a:p>
        </p:txBody>
      </p:sp>
      <p:sp>
        <p:nvSpPr>
          <p:cNvPr id="3" name="Content Placeholder 2"/>
          <p:cNvSpPr>
            <a:spLocks noGrp="1"/>
          </p:cNvSpPr>
          <p:nvPr>
            <p:ph sz="half" idx="1"/>
          </p:nvPr>
        </p:nvSpPr>
        <p:spPr/>
        <p:txBody>
          <a:bodyPr>
            <a:normAutofit/>
          </a:bodyPr>
          <a:lstStyle/>
          <a:p>
            <a:r>
              <a:rPr lang="en-GB" sz="2000" dirty="0" smtClean="0">
                <a:latin typeface="+mj-lt"/>
              </a:rPr>
              <a:t>New </a:t>
            </a:r>
            <a:r>
              <a:rPr lang="en-GB" sz="2000" dirty="0">
                <a:latin typeface="+mj-lt"/>
              </a:rPr>
              <a:t>ways to measure systemic risk. </a:t>
            </a:r>
            <a:endParaRPr lang="en-GB" sz="2000" dirty="0" smtClean="0">
              <a:latin typeface="+mj-lt"/>
            </a:endParaRPr>
          </a:p>
          <a:p>
            <a:r>
              <a:rPr lang="en-US" sz="2000" dirty="0" smtClean="0">
                <a:latin typeface="+mj-lt"/>
              </a:rPr>
              <a:t>Conditional </a:t>
            </a:r>
            <a:r>
              <a:rPr lang="en-US" sz="2000" dirty="0">
                <a:latin typeface="+mj-lt"/>
              </a:rPr>
              <a:t>Value at Risk, </a:t>
            </a:r>
            <a:r>
              <a:rPr lang="en-US" sz="2000" dirty="0" err="1">
                <a:latin typeface="+mj-lt"/>
              </a:rPr>
              <a:t>CoVaR</a:t>
            </a:r>
            <a:r>
              <a:rPr lang="en-US" sz="2000" dirty="0">
                <a:latin typeface="+mj-lt"/>
              </a:rPr>
              <a:t>, </a:t>
            </a:r>
            <a:r>
              <a:rPr lang="en-US" sz="2000" dirty="0" smtClean="0">
                <a:latin typeface="+mj-lt"/>
              </a:rPr>
              <a:t>by </a:t>
            </a:r>
            <a:r>
              <a:rPr lang="en-US" sz="2000" dirty="0">
                <a:latin typeface="+mj-lt"/>
              </a:rPr>
              <a:t>Adrian and </a:t>
            </a:r>
            <a:r>
              <a:rPr lang="en-US" sz="2000" dirty="0" err="1">
                <a:latin typeface="+mj-lt"/>
              </a:rPr>
              <a:t>Brunnermeier</a:t>
            </a:r>
            <a:r>
              <a:rPr lang="en-US" sz="2000" dirty="0">
                <a:latin typeface="+mj-lt"/>
              </a:rPr>
              <a:t> (2016</a:t>
            </a:r>
            <a:r>
              <a:rPr lang="en-US" sz="2000" dirty="0" smtClean="0">
                <a:latin typeface="+mj-lt"/>
              </a:rPr>
              <a:t>)</a:t>
            </a:r>
          </a:p>
          <a:p>
            <a:r>
              <a:rPr lang="en-GB" sz="2000" dirty="0" smtClean="0">
                <a:latin typeface="+mj-lt"/>
              </a:rPr>
              <a:t>SRISK by </a:t>
            </a:r>
            <a:r>
              <a:rPr lang="en-GB" sz="2000" dirty="0" err="1" smtClean="0">
                <a:latin typeface="+mj-lt"/>
              </a:rPr>
              <a:t>Brownlees</a:t>
            </a:r>
            <a:r>
              <a:rPr lang="en-GB" sz="2000" dirty="0" smtClean="0">
                <a:latin typeface="+mj-lt"/>
              </a:rPr>
              <a:t> </a:t>
            </a:r>
            <a:r>
              <a:rPr lang="en-GB" sz="2000" dirty="0">
                <a:latin typeface="+mj-lt"/>
              </a:rPr>
              <a:t>and Engle (2017</a:t>
            </a:r>
            <a:r>
              <a:rPr lang="en-GB" sz="2000" dirty="0" smtClean="0">
                <a:latin typeface="+mj-lt"/>
              </a:rPr>
              <a:t>)</a:t>
            </a:r>
          </a:p>
          <a:p>
            <a:r>
              <a:rPr lang="en-GB" sz="2000" dirty="0" smtClean="0">
                <a:latin typeface="+mj-lt"/>
              </a:rPr>
              <a:t>Others by </a:t>
            </a:r>
            <a:r>
              <a:rPr lang="en-US" sz="2000" dirty="0">
                <a:latin typeface="+mj-lt"/>
              </a:rPr>
              <a:t>Allen et al (2012) and </a:t>
            </a:r>
            <a:r>
              <a:rPr lang="en-US" sz="2000" dirty="0" err="1">
                <a:latin typeface="+mj-lt"/>
              </a:rPr>
              <a:t>Giglio</a:t>
            </a:r>
            <a:r>
              <a:rPr lang="en-US" sz="2000" dirty="0">
                <a:latin typeface="+mj-lt"/>
              </a:rPr>
              <a:t> et al. (2016</a:t>
            </a:r>
            <a:r>
              <a:rPr lang="en-US" sz="2000" dirty="0" smtClean="0">
                <a:latin typeface="+mj-lt"/>
              </a:rPr>
              <a:t>)</a:t>
            </a:r>
          </a:p>
          <a:p>
            <a:r>
              <a:rPr lang="en-US" sz="2000" dirty="0">
                <a:latin typeface="+mj-lt"/>
              </a:rPr>
              <a:t>Increasingly bank researchers use systemic risk variables and plug them into models that seek to analyze other phenomena (or to put another way, they control for systemic risk in their estimations). </a:t>
            </a:r>
            <a:r>
              <a:rPr lang="en-US" sz="2000" dirty="0" smtClean="0">
                <a:latin typeface="+mj-lt"/>
              </a:rPr>
              <a:t> </a:t>
            </a:r>
            <a:endParaRPr lang="en-GB" sz="2000" dirty="0" smtClean="0">
              <a:latin typeface="+mj-lt"/>
            </a:endParaRPr>
          </a:p>
          <a:p>
            <a:pPr marL="0" indent="0">
              <a:buNone/>
            </a:pPr>
            <a:endParaRPr lang="en-US" dirty="0"/>
          </a:p>
        </p:txBody>
      </p:sp>
      <p:pic>
        <p:nvPicPr>
          <p:cNvPr id="4098" name="Picture 2" descr="Image result for systemic ris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2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risk</a:t>
            </a:r>
            <a:endParaRPr lang="en-US" dirty="0"/>
          </a:p>
        </p:txBody>
      </p:sp>
      <p:sp>
        <p:nvSpPr>
          <p:cNvPr id="3" name="Content Placeholder 2"/>
          <p:cNvSpPr>
            <a:spLocks noGrp="1"/>
          </p:cNvSpPr>
          <p:nvPr>
            <p:ph sz="half" idx="1"/>
          </p:nvPr>
        </p:nvSpPr>
        <p:spPr/>
        <p:txBody>
          <a:bodyPr>
            <a:normAutofit/>
          </a:bodyPr>
          <a:lstStyle/>
          <a:p>
            <a:r>
              <a:rPr lang="en-US" sz="2000" dirty="0" smtClean="0">
                <a:latin typeface="+mj-lt"/>
              </a:rPr>
              <a:t>A </a:t>
            </a:r>
            <a:r>
              <a:rPr lang="en-US" sz="2000" dirty="0">
                <a:latin typeface="+mj-lt"/>
              </a:rPr>
              <a:t>major issue </a:t>
            </a:r>
            <a:r>
              <a:rPr lang="en-US" sz="2000" dirty="0" smtClean="0">
                <a:latin typeface="+mj-lt"/>
              </a:rPr>
              <a:t>of the ‘new’ measures relates </a:t>
            </a:r>
            <a:r>
              <a:rPr lang="en-US" sz="2000" dirty="0">
                <a:latin typeface="+mj-lt"/>
              </a:rPr>
              <a:t>to the reliability / consistency of these measures </a:t>
            </a:r>
            <a:endParaRPr lang="en-US" sz="2000" dirty="0" smtClean="0">
              <a:latin typeface="+mj-lt"/>
            </a:endParaRPr>
          </a:p>
          <a:p>
            <a:r>
              <a:rPr lang="en-US" sz="2000" dirty="0" smtClean="0">
                <a:latin typeface="+mj-lt"/>
              </a:rPr>
              <a:t>If they yield </a:t>
            </a:r>
            <a:r>
              <a:rPr lang="en-US" sz="2000" dirty="0">
                <a:latin typeface="+mj-lt"/>
              </a:rPr>
              <a:t>different forecasts of systemic risk – </a:t>
            </a:r>
            <a:r>
              <a:rPr lang="en-US" sz="2000" dirty="0" smtClean="0">
                <a:latin typeface="+mj-lt"/>
              </a:rPr>
              <a:t>can </a:t>
            </a:r>
            <a:r>
              <a:rPr lang="en-US" sz="2000" dirty="0">
                <a:latin typeface="+mj-lt"/>
              </a:rPr>
              <a:t>they be really relied upon to predict future problems? </a:t>
            </a:r>
            <a:endParaRPr lang="en-US" sz="2000" dirty="0" smtClean="0">
              <a:latin typeface="+mj-lt"/>
            </a:endParaRPr>
          </a:p>
          <a:p>
            <a:r>
              <a:rPr lang="en-US" sz="2000" dirty="0" smtClean="0">
                <a:latin typeface="+mj-lt"/>
              </a:rPr>
              <a:t>Maybe </a:t>
            </a:r>
            <a:r>
              <a:rPr lang="en-US" sz="2000" dirty="0">
                <a:latin typeface="+mj-lt"/>
              </a:rPr>
              <a:t>an index of systemic risk can be constructed from a combination of these indicators which may provide improved forecasting capability</a:t>
            </a:r>
            <a:r>
              <a:rPr lang="en-US" sz="2000" dirty="0" smtClean="0">
                <a:latin typeface="+mj-lt"/>
              </a:rPr>
              <a:t>.</a:t>
            </a:r>
          </a:p>
          <a:p>
            <a:r>
              <a:rPr lang="en-US" sz="2000" dirty="0" smtClean="0">
                <a:latin typeface="+mj-lt"/>
              </a:rPr>
              <a:t>Possibly these can be complemented with network measures of interconnectedness? </a:t>
            </a:r>
            <a:endParaRPr lang="en-US" dirty="0">
              <a:latin typeface="+mj-lt"/>
            </a:endParaRPr>
          </a:p>
        </p:txBody>
      </p:sp>
      <p:pic>
        <p:nvPicPr>
          <p:cNvPr id="4098" name="Picture 2" descr="Image result for systemic ris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2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governance</a:t>
            </a:r>
            <a:endParaRPr lang="en-US" dirty="0"/>
          </a:p>
        </p:txBody>
      </p:sp>
      <p:sp>
        <p:nvSpPr>
          <p:cNvPr id="3" name="Content Placeholder 2"/>
          <p:cNvSpPr>
            <a:spLocks noGrp="1"/>
          </p:cNvSpPr>
          <p:nvPr>
            <p:ph sz="half" idx="1"/>
          </p:nvPr>
        </p:nvSpPr>
        <p:spPr/>
        <p:txBody>
          <a:bodyPr>
            <a:normAutofit lnSpcReduction="10000"/>
          </a:bodyPr>
          <a:lstStyle/>
          <a:p>
            <a:r>
              <a:rPr lang="it-IT" sz="2000" dirty="0">
                <a:latin typeface="+mj-lt"/>
              </a:rPr>
              <a:t>Mis-aligned managerial incentives in the financial sector, including excessive compensation practices are viewed by many as a key contributor to the crisis (Bebchuck et al., 2010). </a:t>
            </a:r>
            <a:endParaRPr lang="it-IT" sz="2000" dirty="0" smtClean="0">
              <a:latin typeface="+mj-lt"/>
            </a:endParaRPr>
          </a:p>
          <a:p>
            <a:r>
              <a:rPr lang="it-IT" sz="2000" dirty="0">
                <a:latin typeface="+mj-lt"/>
              </a:rPr>
              <a:t>Evidence before and during the crisis does find that </a:t>
            </a:r>
            <a:r>
              <a:rPr lang="it-IT" sz="2000" dirty="0" smtClean="0">
                <a:latin typeface="+mj-lt"/>
              </a:rPr>
              <a:t>bank </a:t>
            </a:r>
            <a:r>
              <a:rPr lang="it-IT" sz="2000" dirty="0">
                <a:latin typeface="+mj-lt"/>
              </a:rPr>
              <a:t>CEOs who followed strategies more aligned to shareholder wealth creation did appear to fare worse when the crisis hit (Fahlenbrach and Stulz, 2011; Mehran et al., 2012</a:t>
            </a:r>
            <a:r>
              <a:rPr lang="it-IT" sz="2000" dirty="0" smtClean="0">
                <a:latin typeface="+mj-lt"/>
              </a:rPr>
              <a:t>).</a:t>
            </a:r>
          </a:p>
          <a:p>
            <a:r>
              <a:rPr lang="it-IT" sz="2000" dirty="0">
                <a:latin typeface="+mj-lt"/>
              </a:rPr>
              <a:t>B</a:t>
            </a:r>
            <a:r>
              <a:rPr lang="it-IT" sz="2000" dirty="0" smtClean="0">
                <a:latin typeface="+mj-lt"/>
              </a:rPr>
              <a:t>anks </a:t>
            </a:r>
            <a:r>
              <a:rPr lang="it-IT" sz="2000" dirty="0">
                <a:latin typeface="+mj-lt"/>
              </a:rPr>
              <a:t>that took on greater risk led to more volatility in earnings but not necessarily higher performance (DeYoung et al., 2013; Ellul and Yerramilli, 2013).</a:t>
            </a:r>
            <a:endParaRPr lang="en-US" sz="2000" dirty="0">
              <a:latin typeface="+mj-lt"/>
            </a:endParaRPr>
          </a:p>
          <a:p>
            <a:endParaRPr lang="it-IT" sz="2000" dirty="0" smtClean="0">
              <a:latin typeface="+mj-lt"/>
            </a:endParaRPr>
          </a:p>
          <a:p>
            <a:endParaRPr lang="en-US" sz="2000" dirty="0">
              <a:latin typeface="+mj-lt"/>
            </a:endParaRPr>
          </a:p>
        </p:txBody>
      </p:sp>
      <p:pic>
        <p:nvPicPr>
          <p:cNvPr id="5122" name="Picture 2" descr="Image result for corporate govern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governance</a:t>
            </a:r>
            <a:endParaRPr lang="en-US" dirty="0"/>
          </a:p>
        </p:txBody>
      </p:sp>
      <p:sp>
        <p:nvSpPr>
          <p:cNvPr id="3" name="Content Placeholder 2"/>
          <p:cNvSpPr>
            <a:spLocks noGrp="1"/>
          </p:cNvSpPr>
          <p:nvPr>
            <p:ph sz="half" idx="1"/>
          </p:nvPr>
        </p:nvSpPr>
        <p:spPr/>
        <p:txBody>
          <a:bodyPr>
            <a:normAutofit lnSpcReduction="10000"/>
          </a:bodyPr>
          <a:lstStyle/>
          <a:p>
            <a:r>
              <a:rPr lang="it-IT" sz="2000" dirty="0" smtClean="0">
                <a:latin typeface="+mj-lt"/>
              </a:rPr>
              <a:t>Regulations </a:t>
            </a:r>
            <a:r>
              <a:rPr lang="it-IT" sz="2000" dirty="0">
                <a:latin typeface="+mj-lt"/>
              </a:rPr>
              <a:t>have been introduced to limit compensation excesses in the financial sector. Probably the toughest rules are those introduced in Europe under the </a:t>
            </a:r>
            <a:r>
              <a:rPr lang="en-GB" sz="2000" dirty="0">
                <a:latin typeface="+mj-lt"/>
              </a:rPr>
              <a:t>Fourth Capital Requirement Directive (2013) </a:t>
            </a:r>
            <a:r>
              <a:rPr lang="en-GB" sz="2000" dirty="0" smtClean="0">
                <a:latin typeface="+mj-lt"/>
              </a:rPr>
              <a:t>- </a:t>
            </a:r>
            <a:r>
              <a:rPr lang="it-IT" sz="2000" dirty="0" smtClean="0">
                <a:latin typeface="+mj-lt"/>
              </a:rPr>
              <a:t>that </a:t>
            </a:r>
            <a:r>
              <a:rPr lang="it-IT" sz="2000" dirty="0">
                <a:latin typeface="+mj-lt"/>
              </a:rPr>
              <a:t>the variable part of total compensation cannot exceed 100% of the fixed </a:t>
            </a:r>
            <a:r>
              <a:rPr lang="it-IT" sz="2000" dirty="0" smtClean="0">
                <a:latin typeface="+mj-lt"/>
              </a:rPr>
              <a:t>component</a:t>
            </a:r>
          </a:p>
          <a:p>
            <a:r>
              <a:rPr lang="it-IT" sz="2000" dirty="0">
                <a:latin typeface="+mj-lt"/>
              </a:rPr>
              <a:t>UK introduced a  Remuneration Code in 2009 (FSA, 2009); the main element here was to force executives to defer a larger proportion of their bonuses – at least 50% of their bonus must be deferred for three years</a:t>
            </a:r>
            <a:endParaRPr lang="it-IT" sz="2000" dirty="0" smtClean="0">
              <a:latin typeface="+mj-lt"/>
            </a:endParaRPr>
          </a:p>
          <a:p>
            <a:r>
              <a:rPr lang="it-IT" sz="2000" dirty="0">
                <a:latin typeface="+mj-lt"/>
              </a:rPr>
              <a:t>The </a:t>
            </a:r>
            <a:r>
              <a:rPr lang="en-GB" sz="2000" dirty="0">
                <a:latin typeface="+mj-lt"/>
              </a:rPr>
              <a:t>Dodd Frank Wall Street Reform and Consumer Protection Act (2010) </a:t>
            </a:r>
            <a:r>
              <a:rPr lang="it-IT" sz="2000" dirty="0">
                <a:latin typeface="+mj-lt"/>
              </a:rPr>
              <a:t>in the U.S introduced an advisory vote on executive compensation – ‘Say-on-Pay’ (SOP). </a:t>
            </a:r>
            <a:endParaRPr lang="en-US" sz="2000" dirty="0">
              <a:latin typeface="+mj-lt"/>
            </a:endParaRPr>
          </a:p>
        </p:txBody>
      </p:sp>
      <p:pic>
        <p:nvPicPr>
          <p:cNvPr id="5122" name="Picture 2" descr="Image result for corporate govern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72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governance</a:t>
            </a:r>
            <a:endParaRPr lang="en-US" dirty="0"/>
          </a:p>
        </p:txBody>
      </p:sp>
      <p:sp>
        <p:nvSpPr>
          <p:cNvPr id="3" name="Content Placeholder 2"/>
          <p:cNvSpPr>
            <a:spLocks noGrp="1"/>
          </p:cNvSpPr>
          <p:nvPr>
            <p:ph sz="half" idx="1"/>
          </p:nvPr>
        </p:nvSpPr>
        <p:spPr/>
        <p:txBody>
          <a:bodyPr>
            <a:normAutofit/>
          </a:bodyPr>
          <a:lstStyle/>
          <a:p>
            <a:r>
              <a:rPr lang="it-IT" sz="2000" dirty="0">
                <a:latin typeface="+mj-lt"/>
              </a:rPr>
              <a:t>Kleymenova and Tuna (2016) look at the influence of the UK and EU regulations and find that the market reacted positively to the Remuneration Code but negatively to the EU bonus cap. UK banks also deferred more bonuses and reduced risks – although executive compensation became more complex</a:t>
            </a:r>
            <a:r>
              <a:rPr lang="it-IT" sz="2000" dirty="0" smtClean="0">
                <a:latin typeface="+mj-lt"/>
              </a:rPr>
              <a:t>.</a:t>
            </a:r>
          </a:p>
          <a:p>
            <a:r>
              <a:rPr lang="it-IT" sz="2000" dirty="0" smtClean="0">
                <a:latin typeface="+mj-lt"/>
              </a:rPr>
              <a:t>Evidence </a:t>
            </a:r>
            <a:r>
              <a:rPr lang="it-IT" sz="2000" dirty="0">
                <a:latin typeface="+mj-lt"/>
              </a:rPr>
              <a:t>on Europe is further confirmed by Díaz et al. (2017), who also find that the EU bonus cap legislation was perceived negatively by investors</a:t>
            </a:r>
            <a:r>
              <a:rPr lang="it-IT" sz="2000" dirty="0" smtClean="0">
                <a:latin typeface="+mj-lt"/>
              </a:rPr>
              <a:t>.</a:t>
            </a:r>
          </a:p>
          <a:p>
            <a:pPr marL="0" indent="0">
              <a:buNone/>
            </a:pPr>
            <a:endParaRPr lang="en-US" sz="2000" dirty="0"/>
          </a:p>
          <a:p>
            <a:endParaRPr lang="en-US" sz="2000" dirty="0">
              <a:latin typeface="+mj-lt"/>
            </a:endParaRPr>
          </a:p>
        </p:txBody>
      </p:sp>
      <p:pic>
        <p:nvPicPr>
          <p:cNvPr id="5122" name="Picture 2" descr="Image result for corporate govern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3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governance</a:t>
            </a:r>
            <a:endParaRPr lang="en-US" dirty="0"/>
          </a:p>
        </p:txBody>
      </p:sp>
      <p:sp>
        <p:nvSpPr>
          <p:cNvPr id="3" name="Content Placeholder 2"/>
          <p:cNvSpPr>
            <a:spLocks noGrp="1"/>
          </p:cNvSpPr>
          <p:nvPr>
            <p:ph sz="half" idx="1"/>
          </p:nvPr>
        </p:nvSpPr>
        <p:spPr/>
        <p:txBody>
          <a:bodyPr>
            <a:noAutofit/>
          </a:bodyPr>
          <a:lstStyle/>
          <a:p>
            <a:r>
              <a:rPr lang="it-IT" sz="1800" dirty="0" smtClean="0">
                <a:latin typeface="+mj-lt"/>
              </a:rPr>
              <a:t>Another area </a:t>
            </a:r>
            <a:r>
              <a:rPr lang="it-IT" sz="1800" dirty="0">
                <a:latin typeface="+mj-lt"/>
              </a:rPr>
              <a:t>that has interested bank researchers relates to the monitoring capabilities of boards and in particular their characteristics – such as board size, the proportion of independent directors, director experience and gender. </a:t>
            </a:r>
            <a:endParaRPr lang="en-US" sz="1800" dirty="0">
              <a:latin typeface="+mj-lt"/>
            </a:endParaRPr>
          </a:p>
          <a:p>
            <a:r>
              <a:rPr lang="it-IT" sz="1800" dirty="0">
                <a:latin typeface="+mj-lt"/>
              </a:rPr>
              <a:t>There is evidence in banking that board size is positively linked to performance (</a:t>
            </a:r>
            <a:r>
              <a:rPr lang="en-US" sz="1800" dirty="0">
                <a:latin typeface="+mj-lt"/>
              </a:rPr>
              <a:t>Andrés</a:t>
            </a:r>
            <a:r>
              <a:rPr lang="it-IT" sz="1800" dirty="0">
                <a:latin typeface="+mj-lt"/>
              </a:rPr>
              <a:t> and Vallelado, 2008; Adams and Mehran, 2012) and that banks with more independent directors incurred bigger losses during the financial crisis (Adams, 2012; Erkens et al., 2012</a:t>
            </a:r>
            <a:r>
              <a:rPr lang="it-IT" sz="1800" dirty="0" smtClean="0">
                <a:latin typeface="+mj-lt"/>
              </a:rPr>
              <a:t>).</a:t>
            </a:r>
          </a:p>
          <a:p>
            <a:r>
              <a:rPr lang="it-IT" sz="1800" dirty="0">
                <a:latin typeface="+mj-lt"/>
              </a:rPr>
              <a:t>Palvia et al (2015) find that U.S banks</a:t>
            </a:r>
            <a:r>
              <a:rPr lang="en-GB" sz="1800" dirty="0">
                <a:latin typeface="+mj-lt"/>
              </a:rPr>
              <a:t> with female CEOs hold more conservative levels of capital after controlling for the bank’s asset risk and other features. Berger et al. (2014) study German savings banks and find that those with a higher proportion of female board members tended to be more risk</a:t>
            </a:r>
            <a:endParaRPr lang="en-US" sz="1800" dirty="0">
              <a:latin typeface="+mj-lt"/>
            </a:endParaRPr>
          </a:p>
        </p:txBody>
      </p:sp>
      <p:pic>
        <p:nvPicPr>
          <p:cNvPr id="5122" name="Picture 2" descr="Image result for corporate govern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74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governance</a:t>
            </a:r>
            <a:endParaRPr lang="en-US" dirty="0"/>
          </a:p>
        </p:txBody>
      </p:sp>
      <p:sp>
        <p:nvSpPr>
          <p:cNvPr id="3" name="Content Placeholder 2"/>
          <p:cNvSpPr>
            <a:spLocks noGrp="1"/>
          </p:cNvSpPr>
          <p:nvPr>
            <p:ph sz="half" idx="1"/>
          </p:nvPr>
        </p:nvSpPr>
        <p:spPr/>
        <p:txBody>
          <a:bodyPr>
            <a:noAutofit/>
          </a:bodyPr>
          <a:lstStyle/>
          <a:p>
            <a:r>
              <a:rPr lang="en-GB" sz="2000" dirty="0">
                <a:latin typeface="+mj-lt"/>
              </a:rPr>
              <a:t>There </a:t>
            </a:r>
            <a:r>
              <a:rPr lang="en-GB" sz="2000" dirty="0" smtClean="0">
                <a:latin typeface="+mj-lt"/>
              </a:rPr>
              <a:t>is </a:t>
            </a:r>
            <a:r>
              <a:rPr lang="en-GB" sz="2000" dirty="0">
                <a:latin typeface="+mj-lt"/>
              </a:rPr>
              <a:t>substantial interest in an array of bank governance issues and the work is primarily driven by access to micro-data on board </a:t>
            </a:r>
            <a:r>
              <a:rPr lang="en-GB" sz="2000" dirty="0" smtClean="0">
                <a:latin typeface="+mj-lt"/>
              </a:rPr>
              <a:t>characteristics</a:t>
            </a:r>
          </a:p>
          <a:p>
            <a:r>
              <a:rPr lang="en-GB" sz="2000" dirty="0" smtClean="0">
                <a:latin typeface="+mj-lt"/>
              </a:rPr>
              <a:t>Possibly </a:t>
            </a:r>
            <a:r>
              <a:rPr lang="en-GB" sz="2000" dirty="0">
                <a:latin typeface="+mj-lt"/>
              </a:rPr>
              <a:t>more work is needed looking at governance attributes in different size and types of banks, and how this links through to various types of risks (one is stuck just looking at the big banks if one needs market-based risk data</a:t>
            </a:r>
            <a:r>
              <a:rPr lang="en-GB" sz="2000" dirty="0" smtClean="0">
                <a:latin typeface="+mj-lt"/>
              </a:rPr>
              <a:t>)</a:t>
            </a:r>
          </a:p>
          <a:p>
            <a:r>
              <a:rPr lang="en-GB" sz="2000" dirty="0" smtClean="0">
                <a:latin typeface="+mj-lt"/>
              </a:rPr>
              <a:t>There </a:t>
            </a:r>
            <a:r>
              <a:rPr lang="en-GB" sz="2000" dirty="0">
                <a:latin typeface="+mj-lt"/>
              </a:rPr>
              <a:t>are </a:t>
            </a:r>
            <a:r>
              <a:rPr lang="en-GB" sz="2000" dirty="0" smtClean="0">
                <a:latin typeface="+mj-lt"/>
              </a:rPr>
              <a:t>opportunities </a:t>
            </a:r>
            <a:r>
              <a:rPr lang="en-GB" sz="2000" dirty="0">
                <a:latin typeface="+mj-lt"/>
              </a:rPr>
              <a:t>for more work examining bank boards and political and other firm linkages, and also in the related area of ownership structure / concentration and different types of </a:t>
            </a:r>
            <a:r>
              <a:rPr lang="en-GB" sz="2000" dirty="0" smtClean="0">
                <a:latin typeface="+mj-lt"/>
              </a:rPr>
              <a:t>risk-taking</a:t>
            </a:r>
            <a:endParaRPr lang="en-US" sz="2000" dirty="0">
              <a:latin typeface="+mj-lt"/>
            </a:endParaRPr>
          </a:p>
        </p:txBody>
      </p:sp>
      <p:pic>
        <p:nvPicPr>
          <p:cNvPr id="5122" name="Picture 2" descr="Image result for corporate govern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cent trends in ba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013" y="1716688"/>
            <a:ext cx="60198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4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protection</a:t>
            </a:r>
            <a:endParaRPr lang="en-US" dirty="0"/>
          </a:p>
        </p:txBody>
      </p:sp>
      <p:sp>
        <p:nvSpPr>
          <p:cNvPr id="3" name="Content Placeholder 2"/>
          <p:cNvSpPr>
            <a:spLocks noGrp="1"/>
          </p:cNvSpPr>
          <p:nvPr>
            <p:ph sz="half" idx="1"/>
          </p:nvPr>
        </p:nvSpPr>
        <p:spPr/>
        <p:txBody>
          <a:bodyPr>
            <a:normAutofit fontScale="92500" lnSpcReduction="20000"/>
          </a:bodyPr>
          <a:lstStyle/>
          <a:p>
            <a:r>
              <a:rPr lang="en-GB" sz="2200" dirty="0">
                <a:latin typeface="+mj-lt"/>
              </a:rPr>
              <a:t>In addition to governance issues, there is also growing interest on how the legal environment influences bank </a:t>
            </a:r>
            <a:r>
              <a:rPr lang="en-GB" sz="2200" dirty="0" smtClean="0">
                <a:latin typeface="+mj-lt"/>
              </a:rPr>
              <a:t>behaviour</a:t>
            </a:r>
          </a:p>
          <a:p>
            <a:r>
              <a:rPr lang="en-GB" sz="2200" dirty="0" smtClean="0">
                <a:latin typeface="+mj-lt"/>
              </a:rPr>
              <a:t>Dodd Frank </a:t>
            </a:r>
            <a:r>
              <a:rPr lang="en-GB" sz="2200" dirty="0">
                <a:latin typeface="+mj-lt"/>
              </a:rPr>
              <a:t>Act (2010) set up the Consumer Financial Protection Bureau in 2010 to strengthen consumer protection in the US financial sector. Similar moves have also been made in </a:t>
            </a:r>
            <a:r>
              <a:rPr lang="en-GB" sz="2200" dirty="0" smtClean="0">
                <a:latin typeface="+mj-lt"/>
              </a:rPr>
              <a:t>Europe</a:t>
            </a:r>
          </a:p>
          <a:p>
            <a:r>
              <a:rPr lang="en-GB" sz="2200" dirty="0" smtClean="0">
                <a:latin typeface="+mj-lt"/>
              </a:rPr>
              <a:t>The growing </a:t>
            </a:r>
            <a:r>
              <a:rPr lang="en-GB" sz="2200" dirty="0">
                <a:latin typeface="+mj-lt"/>
              </a:rPr>
              <a:t>interest in this area is very much related to concern that some banks </a:t>
            </a:r>
            <a:r>
              <a:rPr lang="en-GB" sz="2200" dirty="0" err="1">
                <a:latin typeface="+mj-lt"/>
              </a:rPr>
              <a:t>mis</a:t>
            </a:r>
            <a:r>
              <a:rPr lang="en-GB" sz="2200" dirty="0">
                <a:latin typeface="+mj-lt"/>
              </a:rPr>
              <a:t>-sell products and services to their clients or engage in other bad practice that takes advantage </a:t>
            </a:r>
            <a:r>
              <a:rPr lang="en-GB" sz="2200" dirty="0" smtClean="0">
                <a:latin typeface="+mj-lt"/>
              </a:rPr>
              <a:t>of uninformed customers</a:t>
            </a:r>
          </a:p>
          <a:p>
            <a:r>
              <a:rPr lang="en-GB" sz="2200" dirty="0">
                <a:latin typeface="+mj-lt"/>
              </a:rPr>
              <a:t>Key cases include </a:t>
            </a:r>
            <a:r>
              <a:rPr lang="en-GB" sz="2200" dirty="0" smtClean="0">
                <a:latin typeface="+mj-lt"/>
              </a:rPr>
              <a:t>Wells Fargo’s </a:t>
            </a:r>
            <a:r>
              <a:rPr lang="en-GB" sz="2200" dirty="0">
                <a:latin typeface="+mj-lt"/>
              </a:rPr>
              <a:t>fraudulent account opening (</a:t>
            </a:r>
            <a:r>
              <a:rPr lang="en-GB" sz="2200" dirty="0" smtClean="0">
                <a:latin typeface="+mj-lt"/>
              </a:rPr>
              <a:t>1.4 million </a:t>
            </a:r>
            <a:r>
              <a:rPr lang="en-GB" sz="2200" dirty="0">
                <a:latin typeface="+mj-lt"/>
              </a:rPr>
              <a:t>cases), the </a:t>
            </a:r>
            <a:r>
              <a:rPr lang="en-GB" sz="2200" dirty="0" err="1">
                <a:latin typeface="+mj-lt"/>
              </a:rPr>
              <a:t>mis</a:t>
            </a:r>
            <a:r>
              <a:rPr lang="en-GB" sz="2200" dirty="0">
                <a:latin typeface="+mj-lt"/>
              </a:rPr>
              <a:t>-selling of payment protection insurance (PPI) in the UK and other retail investment products elsewhere in the EU.         </a:t>
            </a:r>
            <a:endParaRPr lang="en-US" sz="2200" dirty="0">
              <a:latin typeface="+mj-lt"/>
            </a:endParaRPr>
          </a:p>
          <a:p>
            <a:endParaRPr lang="en-US" sz="2000" dirty="0">
              <a:latin typeface="+mj-lt"/>
            </a:endParaRPr>
          </a:p>
        </p:txBody>
      </p:sp>
      <p:pic>
        <p:nvPicPr>
          <p:cNvPr id="6146" name="Picture 2" descr="Image result for consumer protec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609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protection</a:t>
            </a:r>
            <a:endParaRPr lang="en-US" dirty="0"/>
          </a:p>
        </p:txBody>
      </p:sp>
      <p:sp>
        <p:nvSpPr>
          <p:cNvPr id="3" name="Content Placeholder 2"/>
          <p:cNvSpPr>
            <a:spLocks noGrp="1"/>
          </p:cNvSpPr>
          <p:nvPr>
            <p:ph sz="half" idx="1"/>
          </p:nvPr>
        </p:nvSpPr>
        <p:spPr/>
        <p:txBody>
          <a:bodyPr>
            <a:normAutofit lnSpcReduction="10000"/>
          </a:bodyPr>
          <a:lstStyle/>
          <a:p>
            <a:r>
              <a:rPr lang="en-GB" sz="2000" dirty="0" err="1">
                <a:latin typeface="+mj-lt"/>
              </a:rPr>
              <a:t>Wehinger</a:t>
            </a:r>
            <a:r>
              <a:rPr lang="en-GB" sz="2000" dirty="0">
                <a:latin typeface="+mj-lt"/>
              </a:rPr>
              <a:t> (2012) points out that financial consumer protection has not received appropriate attention from regulators, and that it is as important as enhancing efficiency and competition. </a:t>
            </a:r>
            <a:endParaRPr lang="en-US" sz="2000" dirty="0">
              <a:latin typeface="+mj-lt"/>
            </a:endParaRPr>
          </a:p>
          <a:p>
            <a:r>
              <a:rPr lang="en-GB" sz="2000" dirty="0">
                <a:latin typeface="+mj-lt"/>
              </a:rPr>
              <a:t>Pasiouras (2017) uses an extensive cross-country sample from the World Bank and finds that consumer protection laws tend to reduce the cost of intermediation for banks located in developed economies. In contrast, in developing countries such legislation tends to increase intermediation costs</a:t>
            </a:r>
            <a:r>
              <a:rPr lang="en-GB" sz="2000" dirty="0" smtClean="0">
                <a:latin typeface="+mj-lt"/>
              </a:rPr>
              <a:t>.</a:t>
            </a:r>
          </a:p>
          <a:p>
            <a:r>
              <a:rPr lang="en-GB" sz="2000" dirty="0" smtClean="0">
                <a:latin typeface="+mj-lt"/>
              </a:rPr>
              <a:t>Opportunities for using this and other data to examine the links between consumer protection and a host of banking issues (risk, competition and son)</a:t>
            </a:r>
            <a:endParaRPr lang="en-US" sz="2000" dirty="0">
              <a:latin typeface="+mj-lt"/>
            </a:endParaRPr>
          </a:p>
        </p:txBody>
      </p:sp>
      <p:pic>
        <p:nvPicPr>
          <p:cNvPr id="6146" name="Picture 2" descr="Image result for consumer protec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25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size and diversification</a:t>
            </a:r>
            <a:endParaRPr lang="en-US" dirty="0"/>
          </a:p>
        </p:txBody>
      </p:sp>
      <p:sp>
        <p:nvSpPr>
          <p:cNvPr id="3" name="Content Placeholder 2"/>
          <p:cNvSpPr>
            <a:spLocks noGrp="1"/>
          </p:cNvSpPr>
          <p:nvPr>
            <p:ph sz="half" idx="1"/>
          </p:nvPr>
        </p:nvSpPr>
        <p:spPr/>
        <p:txBody>
          <a:bodyPr>
            <a:normAutofit fontScale="92500"/>
          </a:bodyPr>
          <a:lstStyle/>
          <a:p>
            <a:r>
              <a:rPr lang="en-US" sz="2200" dirty="0">
                <a:latin typeface="+mj-lt"/>
              </a:rPr>
              <a:t>Post-crisis, the costs associated with ‘Too-Big-To-Fail (TBTF) bailouts  heightened the policy debate concerning the role and benefits of bank size and the influence of public safety net subsidies that accrue with scale ; </a:t>
            </a:r>
            <a:r>
              <a:rPr lang="en-US" sz="2200" dirty="0" smtClean="0">
                <a:latin typeface="+mj-lt"/>
              </a:rPr>
              <a:t>(DeYoung </a:t>
            </a:r>
            <a:r>
              <a:rPr lang="en-US" sz="2200" dirty="0">
                <a:latin typeface="+mj-lt"/>
              </a:rPr>
              <a:t>and Jiang, 2013; </a:t>
            </a:r>
            <a:r>
              <a:rPr lang="en-US" sz="2200" dirty="0" err="1">
                <a:latin typeface="+mj-lt"/>
              </a:rPr>
              <a:t>Inanoglu</a:t>
            </a:r>
            <a:r>
              <a:rPr lang="en-US" sz="2200" dirty="0">
                <a:latin typeface="+mj-lt"/>
              </a:rPr>
              <a:t> et al. </a:t>
            </a:r>
            <a:r>
              <a:rPr lang="en-US" sz="2200" dirty="0" smtClean="0">
                <a:latin typeface="+mj-lt"/>
              </a:rPr>
              <a:t>2016)</a:t>
            </a:r>
          </a:p>
          <a:p>
            <a:r>
              <a:rPr lang="en-US" sz="2200" dirty="0">
                <a:latin typeface="+mj-lt"/>
              </a:rPr>
              <a:t>The role of large banks and recent regulatory proposals have directed renewed attention to the issue of economies of scale in banking (Davies and Tracey, 2014; DeYoung and Jiang, 2013; Wheelock and Wilson, 2012; Hughes and </a:t>
            </a:r>
            <a:r>
              <a:rPr lang="en-US" sz="2200" dirty="0" err="1">
                <a:latin typeface="+mj-lt"/>
              </a:rPr>
              <a:t>Mester</a:t>
            </a:r>
            <a:r>
              <a:rPr lang="en-US" sz="2200" dirty="0">
                <a:latin typeface="+mj-lt"/>
              </a:rPr>
              <a:t>, 2013, 2015; Beccalli et al, 2015</a:t>
            </a:r>
            <a:r>
              <a:rPr lang="en-US" sz="2200" dirty="0" smtClean="0">
                <a:latin typeface="+mj-lt"/>
              </a:rPr>
              <a:t>)</a:t>
            </a:r>
          </a:p>
          <a:p>
            <a:r>
              <a:rPr lang="en-US" sz="2200" dirty="0" smtClean="0">
                <a:latin typeface="+mj-lt"/>
              </a:rPr>
              <a:t>There </a:t>
            </a:r>
            <a:r>
              <a:rPr lang="en-US" sz="2200" dirty="0">
                <a:latin typeface="+mj-lt"/>
              </a:rPr>
              <a:t>is growing evidence that scale economies are important for big banks. </a:t>
            </a:r>
          </a:p>
          <a:p>
            <a:endParaRPr lang="en-US" sz="2200" dirty="0" smtClean="0">
              <a:latin typeface="+mj-lt"/>
            </a:endParaRPr>
          </a:p>
          <a:p>
            <a:pPr marL="0" indent="0">
              <a:buNone/>
            </a:pPr>
            <a:endParaRPr lang="en-US" dirty="0"/>
          </a:p>
        </p:txBody>
      </p:sp>
      <p:pic>
        <p:nvPicPr>
          <p:cNvPr id="7170" name="Picture 2" descr="Image result for diversific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98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size and diversification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sz="2400" dirty="0">
                <a:latin typeface="+mj-lt"/>
              </a:rPr>
              <a:t>In addition to economies of scale, banks’ business models have also been driven by economies of scope and deregulation (as highlighted by </a:t>
            </a:r>
            <a:r>
              <a:rPr lang="en-US" sz="2400" dirty="0" err="1">
                <a:latin typeface="+mj-lt"/>
              </a:rPr>
              <a:t>Gambacorta</a:t>
            </a:r>
            <a:r>
              <a:rPr lang="en-US" sz="2400" dirty="0">
                <a:latin typeface="+mj-lt"/>
              </a:rPr>
              <a:t> and van </a:t>
            </a:r>
            <a:r>
              <a:rPr lang="en-US" sz="2400" dirty="0" err="1">
                <a:latin typeface="+mj-lt"/>
              </a:rPr>
              <a:t>Rixtel</a:t>
            </a:r>
            <a:r>
              <a:rPr lang="en-US" sz="2400" dirty="0">
                <a:latin typeface="+mj-lt"/>
              </a:rPr>
              <a:t>, 2013). The trend towards diversification adopted by most large global banks is associated with increased consolidation that results in fewer, much larger and more complex banking conglomerates </a:t>
            </a:r>
            <a:endParaRPr lang="en-US" sz="2400" dirty="0" smtClean="0">
              <a:latin typeface="+mj-lt"/>
            </a:endParaRPr>
          </a:p>
          <a:p>
            <a:r>
              <a:rPr lang="en-GB" sz="2400" dirty="0">
                <a:latin typeface="+mj-lt"/>
              </a:rPr>
              <a:t>Various studies have examined the risk implications of  diversification in banking (De </a:t>
            </a:r>
            <a:r>
              <a:rPr lang="en-GB" sz="2400" dirty="0" err="1">
                <a:latin typeface="+mj-lt"/>
              </a:rPr>
              <a:t>Jonghe</a:t>
            </a:r>
            <a:r>
              <a:rPr lang="en-GB" sz="2400" dirty="0">
                <a:latin typeface="+mj-lt"/>
              </a:rPr>
              <a:t>, 2010; </a:t>
            </a:r>
            <a:r>
              <a:rPr lang="en-GB" sz="2400" dirty="0" err="1">
                <a:latin typeface="+mj-lt"/>
              </a:rPr>
              <a:t>Demirgüç-Kunt</a:t>
            </a:r>
            <a:r>
              <a:rPr lang="en-GB" sz="2400" dirty="0">
                <a:latin typeface="+mj-lt"/>
              </a:rPr>
              <a:t> and Huizinga, 2010; </a:t>
            </a:r>
            <a:r>
              <a:rPr lang="en-GB" sz="2400" dirty="0" err="1">
                <a:latin typeface="+mj-lt"/>
              </a:rPr>
              <a:t>Brunnermeier</a:t>
            </a:r>
            <a:r>
              <a:rPr lang="en-GB" sz="2400" dirty="0">
                <a:latin typeface="+mj-lt"/>
              </a:rPr>
              <a:t>, Dong and </a:t>
            </a:r>
            <a:r>
              <a:rPr lang="en-GB" sz="2400" dirty="0" err="1">
                <a:latin typeface="+mj-lt"/>
              </a:rPr>
              <a:t>Palia</a:t>
            </a:r>
            <a:r>
              <a:rPr lang="en-GB" sz="2400" dirty="0">
                <a:latin typeface="+mj-lt"/>
              </a:rPr>
              <a:t>, 2012; DeYoung and </a:t>
            </a:r>
            <a:r>
              <a:rPr lang="en-GB" sz="2400" dirty="0" err="1">
                <a:latin typeface="+mj-lt"/>
              </a:rPr>
              <a:t>Torna</a:t>
            </a:r>
            <a:r>
              <a:rPr lang="en-GB" sz="2400" dirty="0">
                <a:latin typeface="+mj-lt"/>
              </a:rPr>
              <a:t>, 2013; Engle et al., 2014; De </a:t>
            </a:r>
            <a:r>
              <a:rPr lang="en-GB" sz="2400" dirty="0" err="1">
                <a:latin typeface="+mj-lt"/>
              </a:rPr>
              <a:t>Jonghe</a:t>
            </a:r>
            <a:r>
              <a:rPr lang="en-GB" sz="2400" dirty="0">
                <a:latin typeface="+mj-lt"/>
              </a:rPr>
              <a:t>, </a:t>
            </a:r>
            <a:r>
              <a:rPr lang="en-GB" sz="2400" dirty="0" err="1">
                <a:latin typeface="+mj-lt"/>
              </a:rPr>
              <a:t>Diepstraten</a:t>
            </a:r>
            <a:r>
              <a:rPr lang="en-GB" sz="2400" dirty="0">
                <a:latin typeface="+mj-lt"/>
              </a:rPr>
              <a:t> and </a:t>
            </a:r>
            <a:r>
              <a:rPr lang="en-GB" sz="2400" dirty="0" err="1">
                <a:latin typeface="+mj-lt"/>
              </a:rPr>
              <a:t>Schepens</a:t>
            </a:r>
            <a:r>
              <a:rPr lang="en-GB" sz="2400" dirty="0">
                <a:latin typeface="+mj-lt"/>
              </a:rPr>
              <a:t>, 2015; Williams, 2016). Such studies show that, combined with traditional intermediation, non-interest activities generally contribute to higher stand alone and systemic risk. </a:t>
            </a:r>
            <a:endParaRPr lang="en-US" sz="2400" dirty="0" smtClean="0">
              <a:latin typeface="+mj-lt"/>
            </a:endParaRPr>
          </a:p>
          <a:p>
            <a:pPr marL="0" indent="0">
              <a:buNone/>
            </a:pPr>
            <a:endParaRPr lang="en-US" dirty="0"/>
          </a:p>
        </p:txBody>
      </p:sp>
      <p:pic>
        <p:nvPicPr>
          <p:cNvPr id="7170" name="Picture 2" descr="Image result for diversific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06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size and diversification</a:t>
            </a:r>
            <a:endParaRPr lang="en-US" dirty="0"/>
          </a:p>
        </p:txBody>
      </p:sp>
      <p:sp>
        <p:nvSpPr>
          <p:cNvPr id="3" name="Content Placeholder 2"/>
          <p:cNvSpPr>
            <a:spLocks noGrp="1"/>
          </p:cNvSpPr>
          <p:nvPr>
            <p:ph sz="half" idx="1"/>
          </p:nvPr>
        </p:nvSpPr>
        <p:spPr/>
        <p:txBody>
          <a:bodyPr>
            <a:normAutofit/>
          </a:bodyPr>
          <a:lstStyle/>
          <a:p>
            <a:r>
              <a:rPr lang="en-US" sz="2000" dirty="0">
                <a:latin typeface="+mj-lt"/>
              </a:rPr>
              <a:t>The scope for banks to exploit economies of scale and scope will depend in particular on actual or potential restrictions on size imposed by other regulations, such as the leverage rule in Basel III. </a:t>
            </a:r>
            <a:endParaRPr lang="en-US" sz="2000" dirty="0" smtClean="0">
              <a:latin typeface="+mj-lt"/>
            </a:endParaRPr>
          </a:p>
          <a:p>
            <a:r>
              <a:rPr lang="en-US" sz="2000" dirty="0" smtClean="0">
                <a:latin typeface="+mj-lt"/>
              </a:rPr>
              <a:t>Looking </a:t>
            </a:r>
            <a:r>
              <a:rPr lang="en-US" sz="2000" dirty="0">
                <a:latin typeface="+mj-lt"/>
              </a:rPr>
              <a:t>at the impact of this type of regulation on scale and scope economies (as well as other bank efficiencies) would be an interesting avenue of </a:t>
            </a:r>
            <a:r>
              <a:rPr lang="en-US" sz="2000" dirty="0" smtClean="0">
                <a:latin typeface="+mj-lt"/>
              </a:rPr>
              <a:t>research</a:t>
            </a:r>
          </a:p>
          <a:p>
            <a:r>
              <a:rPr lang="en-US" sz="2000" dirty="0" smtClean="0">
                <a:latin typeface="+mj-lt"/>
              </a:rPr>
              <a:t>Also </a:t>
            </a:r>
            <a:r>
              <a:rPr lang="en-US" sz="2000" dirty="0">
                <a:latin typeface="+mj-lt"/>
              </a:rPr>
              <a:t>more needs to be done linking traditional cost / production estimates of efficiency with market-based indicators. Are default probabilities (for instance) linked to productive efficiency (however measured)? </a:t>
            </a:r>
          </a:p>
          <a:p>
            <a:pPr marL="0" indent="0">
              <a:buNone/>
            </a:pPr>
            <a:endParaRPr lang="en-US" dirty="0"/>
          </a:p>
        </p:txBody>
      </p:sp>
      <p:pic>
        <p:nvPicPr>
          <p:cNvPr id="7170" name="Picture 2" descr="Image result for diversific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07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intervention and monetary policy</a:t>
            </a:r>
            <a:endParaRPr lang="en-US" dirty="0"/>
          </a:p>
        </p:txBody>
      </p:sp>
      <p:sp>
        <p:nvSpPr>
          <p:cNvPr id="3" name="Content Placeholder 2"/>
          <p:cNvSpPr>
            <a:spLocks noGrp="1"/>
          </p:cNvSpPr>
          <p:nvPr>
            <p:ph sz="half" idx="1"/>
          </p:nvPr>
        </p:nvSpPr>
        <p:spPr/>
        <p:txBody>
          <a:bodyPr>
            <a:noAutofit/>
          </a:bodyPr>
          <a:lstStyle/>
          <a:p>
            <a:r>
              <a:rPr lang="en-GB" sz="2000" dirty="0" smtClean="0">
                <a:latin typeface="+mj-lt"/>
              </a:rPr>
              <a:t>Moves </a:t>
            </a:r>
            <a:r>
              <a:rPr lang="en-GB" sz="2000" dirty="0">
                <a:latin typeface="+mj-lt"/>
              </a:rPr>
              <a:t>by governments to intervene in their banking sectors to bailout major institutions has spawned a broad </a:t>
            </a:r>
            <a:r>
              <a:rPr lang="en-GB" sz="2000" dirty="0" smtClean="0">
                <a:latin typeface="+mj-lt"/>
              </a:rPr>
              <a:t>literature</a:t>
            </a:r>
          </a:p>
          <a:p>
            <a:r>
              <a:rPr lang="en-GB" sz="2000" dirty="0" err="1" smtClean="0">
                <a:latin typeface="+mj-lt"/>
              </a:rPr>
              <a:t>Aït-Sahalia</a:t>
            </a:r>
            <a:r>
              <a:rPr lang="en-GB" sz="2000" dirty="0" smtClean="0">
                <a:latin typeface="+mj-lt"/>
              </a:rPr>
              <a:t> </a:t>
            </a:r>
            <a:r>
              <a:rPr lang="en-GB" sz="2000" dirty="0">
                <a:latin typeface="+mj-lt"/>
              </a:rPr>
              <a:t>et al (2012) show that policy interventions in the U.S, Euro area, UK and Japan were generally associated with a reduction in interbank risk </a:t>
            </a:r>
            <a:r>
              <a:rPr lang="en-GB" sz="2000" dirty="0" err="1" smtClean="0">
                <a:latin typeface="+mj-lt"/>
              </a:rPr>
              <a:t>premia</a:t>
            </a:r>
            <a:endParaRPr lang="en-GB" sz="2000" dirty="0" smtClean="0">
              <a:latin typeface="+mj-lt"/>
            </a:endParaRPr>
          </a:p>
          <a:p>
            <a:r>
              <a:rPr lang="en-GB" sz="2000" dirty="0" smtClean="0">
                <a:latin typeface="+mj-lt"/>
              </a:rPr>
              <a:t>Berger </a:t>
            </a:r>
            <a:r>
              <a:rPr lang="en-GB" sz="2000" dirty="0">
                <a:latin typeface="+mj-lt"/>
              </a:rPr>
              <a:t>et al. (2017) highlights an increase in moral hazard incentives for banks receiving funding from the U.S </a:t>
            </a:r>
            <a:r>
              <a:rPr lang="en-GB" sz="2000" dirty="0" smtClean="0">
                <a:latin typeface="+mj-lt"/>
              </a:rPr>
              <a:t>TARP</a:t>
            </a:r>
          </a:p>
          <a:p>
            <a:r>
              <a:rPr lang="en-GB" sz="2000" dirty="0" smtClean="0">
                <a:latin typeface="+mj-lt"/>
              </a:rPr>
              <a:t>Fiordelisi </a:t>
            </a:r>
            <a:r>
              <a:rPr lang="en-GB" sz="2000" dirty="0">
                <a:latin typeface="+mj-lt"/>
              </a:rPr>
              <a:t>and Ricci (2016) look at </a:t>
            </a:r>
            <a:r>
              <a:rPr lang="en-GB" sz="2000" dirty="0" smtClean="0">
                <a:latin typeface="+mj-lt"/>
              </a:rPr>
              <a:t>the </a:t>
            </a:r>
            <a:r>
              <a:rPr lang="en-GB" sz="2000" dirty="0">
                <a:latin typeface="+mj-lt"/>
              </a:rPr>
              <a:t>stock price of </a:t>
            </a:r>
            <a:r>
              <a:rPr lang="en-GB" sz="2000" dirty="0" smtClean="0">
                <a:latin typeface="+mj-lt"/>
              </a:rPr>
              <a:t>G-SIBs and </a:t>
            </a:r>
            <a:r>
              <a:rPr lang="en-GB" sz="2000" dirty="0">
                <a:latin typeface="+mj-lt"/>
              </a:rPr>
              <a:t>find that monetary policy interventions (whether restrictive or expansionary) have a positive impact on returns</a:t>
            </a:r>
            <a:endParaRPr lang="en-US" sz="2000" dirty="0">
              <a:latin typeface="+mj-lt"/>
            </a:endParaRPr>
          </a:p>
        </p:txBody>
      </p:sp>
      <p:pic>
        <p:nvPicPr>
          <p:cNvPr id="8194" name="Picture 2" descr="Image result for central bank balance sheet siz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28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intervention and monetary policy</a:t>
            </a:r>
            <a:endParaRPr lang="en-US" dirty="0"/>
          </a:p>
        </p:txBody>
      </p:sp>
      <p:sp>
        <p:nvSpPr>
          <p:cNvPr id="3" name="Content Placeholder 2"/>
          <p:cNvSpPr>
            <a:spLocks noGrp="1"/>
          </p:cNvSpPr>
          <p:nvPr>
            <p:ph sz="half" idx="1"/>
          </p:nvPr>
        </p:nvSpPr>
        <p:spPr/>
        <p:txBody>
          <a:bodyPr>
            <a:noAutofit/>
          </a:bodyPr>
          <a:lstStyle/>
          <a:p>
            <a:r>
              <a:rPr lang="en-GB" sz="2000" dirty="0" smtClean="0"/>
              <a:t>Many </a:t>
            </a:r>
            <a:r>
              <a:rPr lang="en-GB" sz="2000" dirty="0"/>
              <a:t>central banks implemented a range of unconventional monetary policies (UMP) including Large Scale Asset Purchases (LSAPs), in the form of Quantitative Easing (QE) </a:t>
            </a:r>
            <a:endParaRPr lang="en-GB" sz="2000" dirty="0" smtClean="0"/>
          </a:p>
          <a:p>
            <a:r>
              <a:rPr lang="en-GB" sz="2000" dirty="0"/>
              <a:t>UMP took a step further from 2012 onwards when several countries / regions (Denmark, the Euro Area, Hungary, Norway, Sweden, Switzerland and Japan) implemented negative interest rates policy (NIRP</a:t>
            </a:r>
            <a:r>
              <a:rPr lang="en-GB" sz="2000" dirty="0" smtClean="0"/>
              <a:t>)</a:t>
            </a:r>
          </a:p>
          <a:p>
            <a:r>
              <a:rPr lang="en-GB" sz="2000" dirty="0" smtClean="0"/>
              <a:t> </a:t>
            </a:r>
            <a:r>
              <a:rPr lang="en-GB" sz="2000" dirty="0" err="1"/>
              <a:t>Heider</a:t>
            </a:r>
            <a:r>
              <a:rPr lang="en-GB" sz="2000" dirty="0"/>
              <a:t> et al. (2017) find that when policy rates remain positive, deposit rates closely track official rates. However, when policy rates turn negative, banks </a:t>
            </a:r>
            <a:r>
              <a:rPr lang="en-GB" sz="2000" dirty="0" smtClean="0"/>
              <a:t>are </a:t>
            </a:r>
            <a:r>
              <a:rPr lang="en-GB" sz="2000" dirty="0"/>
              <a:t>reluctant to reduce deposit rates fearing a loss of their funding base.  </a:t>
            </a:r>
            <a:endParaRPr lang="en-US" sz="2000" dirty="0">
              <a:latin typeface="+mj-lt"/>
            </a:endParaRPr>
          </a:p>
        </p:txBody>
      </p:sp>
      <p:pic>
        <p:nvPicPr>
          <p:cNvPr id="8194" name="Picture 2" descr="Image result for central bank balance sheet siz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28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43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intervention and monetary policy</a:t>
            </a:r>
            <a:endParaRPr lang="en-US" dirty="0"/>
          </a:p>
        </p:txBody>
      </p:sp>
      <p:sp>
        <p:nvSpPr>
          <p:cNvPr id="3" name="Content Placeholder 2"/>
          <p:cNvSpPr>
            <a:spLocks noGrp="1"/>
          </p:cNvSpPr>
          <p:nvPr>
            <p:ph sz="half" idx="1"/>
          </p:nvPr>
        </p:nvSpPr>
        <p:spPr/>
        <p:txBody>
          <a:bodyPr>
            <a:noAutofit/>
          </a:bodyPr>
          <a:lstStyle/>
          <a:p>
            <a:r>
              <a:rPr lang="en-GB" sz="2000" dirty="0" err="1" smtClean="0">
                <a:latin typeface="+mj-lt"/>
              </a:rPr>
              <a:t>Claessens</a:t>
            </a:r>
            <a:r>
              <a:rPr lang="en-GB" sz="2000" dirty="0" smtClean="0">
                <a:latin typeface="+mj-lt"/>
              </a:rPr>
              <a:t> </a:t>
            </a:r>
            <a:r>
              <a:rPr lang="en-GB" sz="2000" dirty="0">
                <a:latin typeface="+mj-lt"/>
              </a:rPr>
              <a:t>et al (2017) </a:t>
            </a:r>
            <a:r>
              <a:rPr lang="en-GB" sz="2000" dirty="0" smtClean="0">
                <a:latin typeface="+mj-lt"/>
              </a:rPr>
              <a:t>finds </a:t>
            </a:r>
            <a:r>
              <a:rPr lang="en-GB" sz="2000" dirty="0">
                <a:latin typeface="+mj-lt"/>
              </a:rPr>
              <a:t>that in environments with persistently low interest rates both margins and bank profits are </a:t>
            </a:r>
            <a:r>
              <a:rPr lang="en-GB" sz="2000" dirty="0" smtClean="0">
                <a:latin typeface="+mj-lt"/>
              </a:rPr>
              <a:t>depressed</a:t>
            </a:r>
          </a:p>
          <a:p>
            <a:r>
              <a:rPr lang="en-GB" sz="2000" dirty="0" smtClean="0">
                <a:latin typeface="+mj-lt"/>
              </a:rPr>
              <a:t>Ball </a:t>
            </a:r>
            <a:r>
              <a:rPr lang="en-GB" sz="2000" dirty="0">
                <a:latin typeface="+mj-lt"/>
              </a:rPr>
              <a:t>et al. (2016) </a:t>
            </a:r>
            <a:r>
              <a:rPr lang="en-GB" sz="2000" dirty="0" smtClean="0">
                <a:latin typeface="+mj-lt"/>
              </a:rPr>
              <a:t>argue </a:t>
            </a:r>
            <a:r>
              <a:rPr lang="en-GB" sz="2000" dirty="0">
                <a:latin typeface="+mj-lt"/>
              </a:rPr>
              <a:t>that policy rate cuts below zero are generally transmitted to bank lending rates, although sluggishly. </a:t>
            </a:r>
            <a:r>
              <a:rPr lang="en-GB" sz="2000" dirty="0" smtClean="0">
                <a:latin typeface="+mj-lt"/>
              </a:rPr>
              <a:t>There </a:t>
            </a:r>
            <a:r>
              <a:rPr lang="en-GB" sz="2000" dirty="0">
                <a:latin typeface="+mj-lt"/>
              </a:rPr>
              <a:t>is no clear relationship between </a:t>
            </a:r>
            <a:r>
              <a:rPr lang="en-GB" sz="2000" dirty="0" smtClean="0">
                <a:latin typeface="+mj-lt"/>
              </a:rPr>
              <a:t>NIRP </a:t>
            </a:r>
            <a:r>
              <a:rPr lang="en-GB" sz="2000" dirty="0">
                <a:latin typeface="+mj-lt"/>
              </a:rPr>
              <a:t>and bank credit </a:t>
            </a:r>
            <a:r>
              <a:rPr lang="en-GB" sz="2000" dirty="0" smtClean="0">
                <a:latin typeface="+mj-lt"/>
              </a:rPr>
              <a:t>expansion</a:t>
            </a:r>
          </a:p>
          <a:p>
            <a:r>
              <a:rPr lang="en-GB" sz="2000" dirty="0" err="1" smtClean="0">
                <a:latin typeface="+mj-lt"/>
              </a:rPr>
              <a:t>Arteta</a:t>
            </a:r>
            <a:r>
              <a:rPr lang="en-GB" sz="2000" dirty="0" smtClean="0">
                <a:latin typeface="+mj-lt"/>
              </a:rPr>
              <a:t> </a:t>
            </a:r>
            <a:r>
              <a:rPr lang="en-GB" sz="2000" dirty="0">
                <a:latin typeface="+mj-lt"/>
              </a:rPr>
              <a:t>et al. (2016) suggest that lending rates generally decline under NIRP, particularly in countries with greater bank competition, but pass-through is only partial </a:t>
            </a:r>
            <a:endParaRPr lang="en-US" sz="2000" dirty="0">
              <a:latin typeface="+mj-lt"/>
            </a:endParaRPr>
          </a:p>
        </p:txBody>
      </p:sp>
      <p:pic>
        <p:nvPicPr>
          <p:cNvPr id="8194" name="Picture 2" descr="Image result for central bank balance sheet siz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28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77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intervention and monetary policy</a:t>
            </a:r>
            <a:endParaRPr lang="en-US" dirty="0"/>
          </a:p>
        </p:txBody>
      </p:sp>
      <p:sp>
        <p:nvSpPr>
          <p:cNvPr id="3" name="Content Placeholder 2"/>
          <p:cNvSpPr>
            <a:spLocks noGrp="1"/>
          </p:cNvSpPr>
          <p:nvPr>
            <p:ph sz="half" idx="1"/>
          </p:nvPr>
        </p:nvSpPr>
        <p:spPr/>
        <p:txBody>
          <a:bodyPr>
            <a:noAutofit/>
          </a:bodyPr>
          <a:lstStyle/>
          <a:p>
            <a:r>
              <a:rPr lang="en-GB" sz="2000" dirty="0" err="1" smtClean="0">
                <a:latin typeface="+mj-lt"/>
              </a:rPr>
              <a:t>Bräuning</a:t>
            </a:r>
            <a:r>
              <a:rPr lang="en-GB" sz="2000" dirty="0" smtClean="0">
                <a:latin typeface="+mj-lt"/>
              </a:rPr>
              <a:t> </a:t>
            </a:r>
            <a:r>
              <a:rPr lang="en-GB" sz="2000" dirty="0">
                <a:latin typeface="+mj-lt"/>
              </a:rPr>
              <a:t>and Wu (2017) suggest that negative rate policy reduces loan rates and boosts lending to businesses and </a:t>
            </a:r>
            <a:r>
              <a:rPr lang="en-GB" sz="2000" dirty="0" smtClean="0">
                <a:latin typeface="+mj-lt"/>
              </a:rPr>
              <a:t>households</a:t>
            </a:r>
          </a:p>
          <a:p>
            <a:r>
              <a:rPr lang="en-GB" sz="2000" dirty="0" err="1" smtClean="0">
                <a:latin typeface="+mj-lt"/>
              </a:rPr>
              <a:t>Demiralp</a:t>
            </a:r>
            <a:r>
              <a:rPr lang="en-GB" sz="2000" dirty="0" smtClean="0">
                <a:latin typeface="+mj-lt"/>
              </a:rPr>
              <a:t> </a:t>
            </a:r>
            <a:r>
              <a:rPr lang="en-GB" sz="2000" dirty="0">
                <a:latin typeface="+mj-lt"/>
              </a:rPr>
              <a:t>et al. (2017) also find that banks increase lending as a reaction to </a:t>
            </a:r>
            <a:r>
              <a:rPr lang="en-GB" sz="2000" dirty="0" smtClean="0">
                <a:latin typeface="+mj-lt"/>
              </a:rPr>
              <a:t>NIRP</a:t>
            </a:r>
          </a:p>
          <a:p>
            <a:r>
              <a:rPr lang="en-GB" sz="2000" dirty="0" smtClean="0">
                <a:latin typeface="+mj-lt"/>
              </a:rPr>
              <a:t>There </a:t>
            </a:r>
            <a:r>
              <a:rPr lang="en-GB" sz="2000" dirty="0">
                <a:latin typeface="+mj-lt"/>
              </a:rPr>
              <a:t>are substantial </a:t>
            </a:r>
            <a:r>
              <a:rPr lang="en-GB" sz="2000" dirty="0" smtClean="0">
                <a:latin typeface="+mj-lt"/>
              </a:rPr>
              <a:t>opportunities </a:t>
            </a:r>
            <a:r>
              <a:rPr lang="en-GB" sz="2000" dirty="0">
                <a:latin typeface="+mj-lt"/>
              </a:rPr>
              <a:t>to look at how these </a:t>
            </a:r>
            <a:r>
              <a:rPr lang="en-GB" sz="2000" dirty="0" smtClean="0">
                <a:latin typeface="+mj-lt"/>
              </a:rPr>
              <a:t>UMPs impact </a:t>
            </a:r>
            <a:r>
              <a:rPr lang="en-GB" sz="2000" dirty="0">
                <a:latin typeface="+mj-lt"/>
              </a:rPr>
              <a:t>banks in a wide array of areas – </a:t>
            </a:r>
            <a:r>
              <a:rPr lang="en-GB" sz="2000" dirty="0" smtClean="0">
                <a:latin typeface="+mj-lt"/>
              </a:rPr>
              <a:t>these issues can easily </a:t>
            </a:r>
            <a:r>
              <a:rPr lang="en-GB" sz="2000" dirty="0">
                <a:latin typeface="+mj-lt"/>
              </a:rPr>
              <a:t>be linked to other areas discussed in this </a:t>
            </a:r>
            <a:r>
              <a:rPr lang="en-GB" sz="2000" dirty="0" smtClean="0">
                <a:latin typeface="+mj-lt"/>
              </a:rPr>
              <a:t>presentation</a:t>
            </a:r>
            <a:endParaRPr lang="en-US" sz="2000" dirty="0">
              <a:latin typeface="+mj-lt"/>
            </a:endParaRPr>
          </a:p>
          <a:p>
            <a:endParaRPr lang="en-US" sz="2000" dirty="0">
              <a:latin typeface="+mj-lt"/>
            </a:endParaRPr>
          </a:p>
        </p:txBody>
      </p:sp>
      <p:pic>
        <p:nvPicPr>
          <p:cNvPr id="8194" name="Picture 2" descr="Image result for central bank balance sheet siz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28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9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inclusion</a:t>
            </a:r>
            <a:endParaRPr lang="en-US" dirty="0"/>
          </a:p>
        </p:txBody>
      </p:sp>
      <p:sp>
        <p:nvSpPr>
          <p:cNvPr id="3" name="Content Placeholder 2"/>
          <p:cNvSpPr>
            <a:spLocks noGrp="1"/>
          </p:cNvSpPr>
          <p:nvPr>
            <p:ph sz="half" idx="1"/>
          </p:nvPr>
        </p:nvSpPr>
        <p:spPr/>
        <p:txBody>
          <a:bodyPr>
            <a:normAutofit/>
          </a:bodyPr>
          <a:lstStyle/>
          <a:p>
            <a:r>
              <a:rPr lang="en-GB" sz="2000" dirty="0">
                <a:latin typeface="+mj-lt"/>
              </a:rPr>
              <a:t>Another topic that has moved up the global reform agenda relates to financial inclusion (FI) given  its critical role in reducing poverty and boosting shared prosperity (World Bank, 2014; </a:t>
            </a:r>
            <a:r>
              <a:rPr lang="en-GB" sz="2000" dirty="0" err="1">
                <a:latin typeface="+mj-lt"/>
              </a:rPr>
              <a:t>Demirgüç-Kunt</a:t>
            </a:r>
            <a:r>
              <a:rPr lang="en-GB" sz="2000" dirty="0">
                <a:latin typeface="+mj-lt"/>
              </a:rPr>
              <a:t> and </a:t>
            </a:r>
            <a:r>
              <a:rPr lang="en-GB" sz="2000" dirty="0" err="1">
                <a:latin typeface="+mj-lt"/>
              </a:rPr>
              <a:t>Klapper</a:t>
            </a:r>
            <a:r>
              <a:rPr lang="en-GB" sz="2000" dirty="0">
                <a:latin typeface="+mj-lt"/>
              </a:rPr>
              <a:t>, 2013</a:t>
            </a:r>
            <a:r>
              <a:rPr lang="en-GB" sz="2000" dirty="0" smtClean="0">
                <a:latin typeface="+mj-lt"/>
              </a:rPr>
              <a:t>)</a:t>
            </a:r>
          </a:p>
          <a:p>
            <a:r>
              <a:rPr lang="en-GB" sz="2000" dirty="0" smtClean="0">
                <a:latin typeface="+mj-lt"/>
              </a:rPr>
              <a:t>Access </a:t>
            </a:r>
            <a:r>
              <a:rPr lang="en-GB" sz="2000" dirty="0">
                <a:latin typeface="+mj-lt"/>
              </a:rPr>
              <a:t>to finance provides individuals with resources to meet their financial needs, such as saving for retirement, investing in education, and purchasing a house.</a:t>
            </a:r>
            <a:endParaRPr lang="en-GB" sz="2000" dirty="0" smtClean="0">
              <a:latin typeface="+mj-lt"/>
            </a:endParaRPr>
          </a:p>
          <a:p>
            <a:r>
              <a:rPr lang="en-GB" sz="2000" dirty="0">
                <a:latin typeface="+mj-lt"/>
              </a:rPr>
              <a:t>The opposite, namely financial exclusion, can exacerbate economic disadvantage that may lead to social exclusion. Globally there are around 2 billion working age individuals without access to basic financial services. </a:t>
            </a:r>
            <a:endParaRPr lang="en-US" sz="2000" dirty="0">
              <a:latin typeface="+mj-lt"/>
            </a:endParaRPr>
          </a:p>
        </p:txBody>
      </p:sp>
      <p:pic>
        <p:nvPicPr>
          <p:cNvPr id="9218" name="Picture 2" descr="Image result for Financial inclusion world ba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2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2638" y="1631092"/>
            <a:ext cx="10431162" cy="4545871"/>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Banks Stock prices and CDS </a:t>
            </a:r>
            <a:r>
              <a:rPr lang="en-US" dirty="0" err="1" smtClean="0"/>
              <a:t>premia</a:t>
            </a:r>
            <a:endParaRPr lang="en-US" dirty="0"/>
          </a:p>
        </p:txBody>
      </p:sp>
      <p:sp>
        <p:nvSpPr>
          <p:cNvPr id="7" name="Rectangle 6"/>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1331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inclusion</a:t>
            </a:r>
            <a:endParaRPr lang="en-US" dirty="0"/>
          </a:p>
        </p:txBody>
      </p:sp>
      <p:sp>
        <p:nvSpPr>
          <p:cNvPr id="3" name="Content Placeholder 2"/>
          <p:cNvSpPr>
            <a:spLocks noGrp="1"/>
          </p:cNvSpPr>
          <p:nvPr>
            <p:ph sz="half" idx="1"/>
          </p:nvPr>
        </p:nvSpPr>
        <p:spPr/>
        <p:txBody>
          <a:bodyPr>
            <a:noAutofit/>
          </a:bodyPr>
          <a:lstStyle/>
          <a:p>
            <a:r>
              <a:rPr lang="en-GB" sz="2000" dirty="0">
                <a:latin typeface="+mj-lt"/>
              </a:rPr>
              <a:t>Measuring financial inclusion is an important topic</a:t>
            </a:r>
            <a:r>
              <a:rPr lang="en-GB" sz="2000" dirty="0" smtClean="0">
                <a:latin typeface="+mj-lt"/>
              </a:rPr>
              <a:t>. </a:t>
            </a:r>
          </a:p>
          <a:p>
            <a:r>
              <a:rPr lang="en-GB" sz="2000" dirty="0" smtClean="0">
                <a:latin typeface="+mj-lt"/>
              </a:rPr>
              <a:t>The IMF has built the Financial Access Survey database (FAS) - more than 150 series relating to FI for up to 189 economies spanning 2004-15. Information is obtained from banks, microfinance institutions and other financial firms so can be considered supply-side information on FI. </a:t>
            </a:r>
          </a:p>
          <a:p>
            <a:r>
              <a:rPr lang="en-GB" sz="2000" dirty="0" smtClean="0">
                <a:latin typeface="+mj-lt"/>
              </a:rPr>
              <a:t>World </a:t>
            </a:r>
            <a:r>
              <a:rPr lang="en-GB" sz="2000" dirty="0">
                <a:latin typeface="+mj-lt"/>
              </a:rPr>
              <a:t>Bank has built the Global Financial Inclusion Database (FINDEX) which provides 100 indicators (shown by gender, income, and age) of FI for more than 140 countries most recently for 2014 – this information is obtained from individual survey data so is demand-side based. </a:t>
            </a:r>
            <a:endParaRPr lang="en-US" sz="2000" dirty="0">
              <a:latin typeface="+mj-lt"/>
            </a:endParaRPr>
          </a:p>
        </p:txBody>
      </p:sp>
      <p:pic>
        <p:nvPicPr>
          <p:cNvPr id="9218" name="Picture 2" descr="Image result for Financial inclusion world ba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85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inclusion</a:t>
            </a:r>
            <a:endParaRPr lang="en-US" dirty="0"/>
          </a:p>
        </p:txBody>
      </p:sp>
      <p:sp>
        <p:nvSpPr>
          <p:cNvPr id="3" name="Content Placeholder 2"/>
          <p:cNvSpPr>
            <a:spLocks noGrp="1"/>
          </p:cNvSpPr>
          <p:nvPr>
            <p:ph sz="half" idx="1"/>
          </p:nvPr>
        </p:nvSpPr>
        <p:spPr/>
        <p:txBody>
          <a:bodyPr>
            <a:noAutofit/>
          </a:bodyPr>
          <a:lstStyle/>
          <a:p>
            <a:r>
              <a:rPr lang="en-GB" sz="2000" dirty="0">
                <a:latin typeface="+mj-lt"/>
              </a:rPr>
              <a:t>Several studies </a:t>
            </a:r>
            <a:r>
              <a:rPr lang="en-GB" sz="2000" dirty="0" smtClean="0">
                <a:latin typeface="+mj-lt"/>
              </a:rPr>
              <a:t>use these </a:t>
            </a:r>
            <a:r>
              <a:rPr lang="en-GB" sz="2000" dirty="0">
                <a:latin typeface="+mj-lt"/>
              </a:rPr>
              <a:t>two databases to examine financial </a:t>
            </a:r>
            <a:r>
              <a:rPr lang="en-GB" sz="2000" dirty="0" smtClean="0">
                <a:latin typeface="+mj-lt"/>
              </a:rPr>
              <a:t>inclusion</a:t>
            </a:r>
          </a:p>
          <a:p>
            <a:r>
              <a:rPr lang="en-GB" sz="2000" dirty="0" smtClean="0">
                <a:latin typeface="+mj-lt"/>
              </a:rPr>
              <a:t>Beck </a:t>
            </a:r>
            <a:r>
              <a:rPr lang="en-GB" sz="2000" dirty="0">
                <a:latin typeface="+mj-lt"/>
              </a:rPr>
              <a:t>and </a:t>
            </a:r>
            <a:r>
              <a:rPr lang="en-GB" sz="2000" dirty="0" err="1">
                <a:latin typeface="+mj-lt"/>
              </a:rPr>
              <a:t>Demirgüç-Kunt</a:t>
            </a:r>
            <a:r>
              <a:rPr lang="en-GB" sz="2000" dirty="0">
                <a:latin typeface="+mj-lt"/>
              </a:rPr>
              <a:t> (2008), </a:t>
            </a:r>
            <a:r>
              <a:rPr lang="en-GB" sz="2000" dirty="0" err="1" smtClean="0">
                <a:latin typeface="+mj-lt"/>
              </a:rPr>
              <a:t>Demirgüç-Kunt</a:t>
            </a:r>
            <a:r>
              <a:rPr lang="en-GB" sz="2000" dirty="0" smtClean="0">
                <a:latin typeface="+mj-lt"/>
              </a:rPr>
              <a:t> </a:t>
            </a:r>
            <a:r>
              <a:rPr lang="en-GB" sz="2000" dirty="0">
                <a:latin typeface="+mj-lt"/>
              </a:rPr>
              <a:t>and </a:t>
            </a:r>
            <a:r>
              <a:rPr lang="en-GB" sz="2000" dirty="0" err="1">
                <a:latin typeface="+mj-lt"/>
              </a:rPr>
              <a:t>Klapper</a:t>
            </a:r>
            <a:r>
              <a:rPr lang="en-GB" sz="2000" dirty="0">
                <a:latin typeface="+mj-lt"/>
              </a:rPr>
              <a:t> (2013) and </a:t>
            </a:r>
            <a:r>
              <a:rPr lang="en-GB" sz="2000" dirty="0" err="1">
                <a:latin typeface="+mj-lt"/>
              </a:rPr>
              <a:t>Naceur</a:t>
            </a:r>
            <a:r>
              <a:rPr lang="en-GB" sz="2000" dirty="0">
                <a:latin typeface="+mj-lt"/>
              </a:rPr>
              <a:t> et al (2015). These </a:t>
            </a:r>
            <a:r>
              <a:rPr lang="en-GB" sz="2000" dirty="0" smtClean="0">
                <a:latin typeface="+mj-lt"/>
              </a:rPr>
              <a:t> </a:t>
            </a:r>
            <a:r>
              <a:rPr lang="en-GB" sz="2000" dirty="0">
                <a:latin typeface="+mj-lt"/>
              </a:rPr>
              <a:t>generally tend to find that those most likely to be excluded tend to be poor, have low levels of education and are more likely to be women. </a:t>
            </a:r>
            <a:endParaRPr lang="en-GB" sz="2000" dirty="0" smtClean="0">
              <a:latin typeface="+mj-lt"/>
            </a:endParaRPr>
          </a:p>
          <a:p>
            <a:r>
              <a:rPr lang="en-GB" sz="2000" dirty="0" smtClean="0">
                <a:latin typeface="+mj-lt"/>
              </a:rPr>
              <a:t>Other studies </a:t>
            </a:r>
            <a:r>
              <a:rPr lang="en-GB" sz="2000" dirty="0">
                <a:latin typeface="+mj-lt"/>
              </a:rPr>
              <a:t>use indexes of inclusion to take account of its </a:t>
            </a:r>
            <a:r>
              <a:rPr lang="en-GB" sz="2000" dirty="0" smtClean="0">
                <a:latin typeface="+mj-lt"/>
              </a:rPr>
              <a:t>multi-dimensional </a:t>
            </a:r>
            <a:r>
              <a:rPr lang="en-GB" sz="2000" dirty="0">
                <a:latin typeface="+mj-lt"/>
              </a:rPr>
              <a:t>nature (</a:t>
            </a:r>
            <a:r>
              <a:rPr lang="en-GB" sz="2000" dirty="0" err="1">
                <a:latin typeface="+mj-lt"/>
              </a:rPr>
              <a:t>Cáamara</a:t>
            </a:r>
            <a:r>
              <a:rPr lang="en-GB" sz="2000" dirty="0">
                <a:latin typeface="+mj-lt"/>
              </a:rPr>
              <a:t> and </a:t>
            </a:r>
            <a:r>
              <a:rPr lang="en-GB" sz="2000" dirty="0" err="1">
                <a:latin typeface="+mj-lt"/>
              </a:rPr>
              <a:t>Tuesta</a:t>
            </a:r>
            <a:r>
              <a:rPr lang="en-GB" sz="2000" dirty="0">
                <a:latin typeface="+mj-lt"/>
              </a:rPr>
              <a:t>; 2014</a:t>
            </a:r>
            <a:r>
              <a:rPr lang="en-GB" sz="2000" dirty="0" smtClean="0">
                <a:latin typeface="+mj-lt"/>
              </a:rPr>
              <a:t>)</a:t>
            </a:r>
          </a:p>
          <a:p>
            <a:r>
              <a:rPr lang="en-GB" sz="2000" dirty="0" smtClean="0">
                <a:latin typeface="+mj-lt"/>
              </a:rPr>
              <a:t>There </a:t>
            </a:r>
            <a:r>
              <a:rPr lang="en-GB" sz="2000" dirty="0">
                <a:latin typeface="+mj-lt"/>
              </a:rPr>
              <a:t>are significant research opportunities to use the </a:t>
            </a:r>
            <a:r>
              <a:rPr lang="en-GB" sz="2000" dirty="0" smtClean="0">
                <a:latin typeface="+mj-lt"/>
              </a:rPr>
              <a:t>aforementioned </a:t>
            </a:r>
            <a:r>
              <a:rPr lang="en-GB" sz="2000" dirty="0">
                <a:latin typeface="+mj-lt"/>
              </a:rPr>
              <a:t>datasets to examine a wide range of cross-country banking issues.</a:t>
            </a:r>
            <a:endParaRPr lang="en-US" sz="2000" dirty="0">
              <a:latin typeface="+mj-lt"/>
            </a:endParaRPr>
          </a:p>
        </p:txBody>
      </p:sp>
      <p:pic>
        <p:nvPicPr>
          <p:cNvPr id="9218" name="Picture 2" descr="Image result for Financial inclusion world ba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09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32500" lnSpcReduction="20000"/>
          </a:bodyPr>
          <a:lstStyle/>
          <a:p>
            <a:r>
              <a:rPr lang="en-GB" sz="6200" dirty="0" smtClean="0">
                <a:latin typeface="+mj-lt"/>
              </a:rPr>
              <a:t>Here we provide </a:t>
            </a:r>
            <a:r>
              <a:rPr lang="en-GB" sz="6200" dirty="0">
                <a:latin typeface="+mj-lt"/>
              </a:rPr>
              <a:t>a non-exhaustive review of contemporary empirical research in the banking </a:t>
            </a:r>
            <a:r>
              <a:rPr lang="en-GB" sz="6200" dirty="0" smtClean="0">
                <a:latin typeface="+mj-lt"/>
              </a:rPr>
              <a:t>field</a:t>
            </a:r>
          </a:p>
          <a:p>
            <a:r>
              <a:rPr lang="en-GB" sz="6200" dirty="0" smtClean="0">
                <a:latin typeface="+mj-lt"/>
              </a:rPr>
              <a:t>Much </a:t>
            </a:r>
            <a:r>
              <a:rPr lang="en-GB" sz="6200" dirty="0">
                <a:latin typeface="+mj-lt"/>
              </a:rPr>
              <a:t>has happened since the 2007-08 crisis and there has been an explosion of work on banking related issues as the subject hit the top of the global policy and academic agenda. </a:t>
            </a:r>
            <a:endParaRPr lang="en-GB" sz="6200" dirty="0" smtClean="0">
              <a:latin typeface="+mj-lt"/>
            </a:endParaRPr>
          </a:p>
          <a:p>
            <a:r>
              <a:rPr lang="en-GB" sz="6200" dirty="0" smtClean="0">
                <a:latin typeface="+mj-lt"/>
              </a:rPr>
              <a:t>After all, the crisis nearly resulted in the collapse of  major Western economies, massive taxpayer bailouts,  and pushed many economies into recession that still pertains even after a decade. </a:t>
            </a:r>
          </a:p>
          <a:p>
            <a:r>
              <a:rPr lang="en-GB" sz="6200" dirty="0" smtClean="0">
                <a:latin typeface="+mj-lt"/>
              </a:rPr>
              <a:t>Banks </a:t>
            </a:r>
            <a:r>
              <a:rPr lang="en-GB" sz="6200" dirty="0">
                <a:latin typeface="+mj-lt"/>
              </a:rPr>
              <a:t>are still struggling with historically low levels of profits (in Europe at least) and have had to adopt a slew of regulations </a:t>
            </a:r>
            <a:r>
              <a:rPr lang="en-GB" sz="6200" dirty="0" smtClean="0">
                <a:latin typeface="+mj-lt"/>
              </a:rPr>
              <a:t>constraining </a:t>
            </a:r>
            <a:r>
              <a:rPr lang="en-GB" sz="6200" dirty="0">
                <a:latin typeface="+mj-lt"/>
              </a:rPr>
              <a:t>their activities and limiting their risk-taking </a:t>
            </a:r>
            <a:r>
              <a:rPr lang="en-GB" sz="6200" dirty="0" smtClean="0">
                <a:latin typeface="+mj-lt"/>
              </a:rPr>
              <a:t>capabilities</a:t>
            </a:r>
          </a:p>
          <a:p>
            <a:r>
              <a:rPr lang="en-GB" sz="6200" dirty="0" smtClean="0">
                <a:latin typeface="+mj-lt"/>
              </a:rPr>
              <a:t>This presentation summarize </a:t>
            </a:r>
            <a:r>
              <a:rPr lang="en-GB" sz="6200" dirty="0">
                <a:latin typeface="+mj-lt"/>
              </a:rPr>
              <a:t>the main areas of interest covering recent work on: capital and liquidity; systemic risk; corporate governance; consumer protection, financial inclusion; size and diversification; and the impact of government intervention and unconventional monetary </a:t>
            </a:r>
            <a:r>
              <a:rPr lang="en-GB" sz="6200" dirty="0" smtClean="0">
                <a:latin typeface="+mj-lt"/>
              </a:rPr>
              <a:t>policy</a:t>
            </a:r>
          </a:p>
          <a:p>
            <a:r>
              <a:rPr lang="en-GB" sz="6200" dirty="0" smtClean="0">
                <a:latin typeface="+mj-lt"/>
              </a:rPr>
              <a:t>In </a:t>
            </a:r>
            <a:r>
              <a:rPr lang="en-GB" sz="6200" dirty="0">
                <a:latin typeface="+mj-lt"/>
              </a:rPr>
              <a:t>the discussion we also suggest areas for potential future </a:t>
            </a:r>
            <a:r>
              <a:rPr lang="en-GB" sz="6200" dirty="0" smtClean="0">
                <a:latin typeface="+mj-lt"/>
              </a:rPr>
              <a:t>research</a:t>
            </a:r>
          </a:p>
          <a:p>
            <a:r>
              <a:rPr lang="en-GB" sz="6200" dirty="0">
                <a:latin typeface="+mj-lt"/>
              </a:rPr>
              <a:t>There is much to write about!  </a:t>
            </a:r>
          </a:p>
          <a:p>
            <a:endParaRPr lang="en-GB" dirty="0" smtClean="0"/>
          </a:p>
          <a:p>
            <a:pPr marL="0" indent="0">
              <a:buNone/>
            </a:pPr>
            <a:r>
              <a:rPr lang="en-GB" dirty="0" smtClean="0"/>
              <a:t> </a:t>
            </a:r>
            <a:endParaRPr lang="en-US" dirty="0"/>
          </a:p>
          <a:p>
            <a:pPr marL="0" indent="0">
              <a:buNone/>
            </a:pPr>
            <a:r>
              <a:rPr lang="en-GB" dirty="0"/>
              <a:t>  </a:t>
            </a:r>
            <a:endParaRPr lang="en-US" dirty="0"/>
          </a:p>
          <a:p>
            <a:endParaRPr lang="en-US" dirty="0"/>
          </a:p>
        </p:txBody>
      </p:sp>
    </p:spTree>
    <p:extLst>
      <p:ext uri="{BB962C8B-B14F-4D97-AF65-F5344CB8AC3E}">
        <p14:creationId xmlns:p14="http://schemas.microsoft.com/office/powerpoint/2010/main" val="3106205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r>
              <a:rPr lang="en-GB" sz="4000" dirty="0"/>
              <a:t>Abedifar, Pejman. Molyneux, Philip. Tarazi, Amine. 2013. Risk in Islamic Banking. </a:t>
            </a:r>
            <a:r>
              <a:rPr lang="en-GB" sz="4000" i="1" dirty="0"/>
              <a:t>Review of Finance</a:t>
            </a:r>
            <a:r>
              <a:rPr lang="en-GB" sz="4000" dirty="0"/>
              <a:t> 17(6): 2035–2096. </a:t>
            </a:r>
            <a:endParaRPr lang="en-GB" sz="4000" dirty="0" smtClean="0"/>
          </a:p>
          <a:p>
            <a:r>
              <a:rPr lang="en-GB" sz="4000" dirty="0" smtClean="0"/>
              <a:t>Adams</a:t>
            </a:r>
            <a:r>
              <a:rPr lang="en-GB" sz="4000" dirty="0"/>
              <a:t>, Renée Birgit. 2012. Governance and the Financial Crisis. </a:t>
            </a:r>
            <a:r>
              <a:rPr lang="en-GB" sz="4000" i="1" dirty="0"/>
              <a:t>International Review of Finance</a:t>
            </a:r>
            <a:r>
              <a:rPr lang="en-GB" sz="4000" dirty="0"/>
              <a:t> 12 (1): 7–38.</a:t>
            </a:r>
            <a:endParaRPr lang="en-US" sz="4000" b="1" dirty="0"/>
          </a:p>
          <a:p>
            <a:r>
              <a:rPr lang="en-GB" sz="4000" dirty="0"/>
              <a:t>Adams, Renée Birgit.</a:t>
            </a:r>
            <a:r>
              <a:rPr lang="en-US" sz="4000" dirty="0"/>
              <a:t> Mehran, Hamid. 2012. Bank Board Structure and Performance: Evidence for Large Bank Holding Companies. </a:t>
            </a:r>
            <a:r>
              <a:rPr lang="en-US" sz="4000" i="1" dirty="0"/>
              <a:t>Journal of Financial Intermediation</a:t>
            </a:r>
            <a:r>
              <a:rPr lang="en-US" sz="4000" dirty="0"/>
              <a:t> 21 (2): 243–267.</a:t>
            </a:r>
          </a:p>
          <a:p>
            <a:r>
              <a:rPr lang="en-GB" sz="4000" dirty="0"/>
              <a:t>Adrian, Tobias. </a:t>
            </a:r>
            <a:r>
              <a:rPr lang="en-GB" sz="4000" dirty="0" err="1"/>
              <a:t>Brunnermeier</a:t>
            </a:r>
            <a:r>
              <a:rPr lang="en-GB" sz="4000" dirty="0"/>
              <a:t>, Markus K. 2016. “Co </a:t>
            </a:r>
            <a:r>
              <a:rPr lang="en-GB" sz="4000" dirty="0" err="1"/>
              <a:t>Va</a:t>
            </a:r>
            <a:r>
              <a:rPr lang="en-GB" sz="4000" dirty="0"/>
              <a:t> R”. </a:t>
            </a:r>
            <a:r>
              <a:rPr lang="en-GB" sz="4000" i="1" dirty="0"/>
              <a:t>American Economic Review </a:t>
            </a:r>
            <a:r>
              <a:rPr lang="en-GB" sz="4000" dirty="0"/>
              <a:t>106 (7): 1705-1741.</a:t>
            </a:r>
            <a:endParaRPr lang="en-US" sz="4000" dirty="0"/>
          </a:p>
          <a:p>
            <a:r>
              <a:rPr lang="en-GB" sz="4000" dirty="0"/>
              <a:t>Adrian, </a:t>
            </a:r>
            <a:r>
              <a:rPr lang="en-GB" sz="4000" dirty="0" smtClean="0"/>
              <a:t>Tobias., </a:t>
            </a:r>
            <a:r>
              <a:rPr lang="en-GB" sz="4000" dirty="0" err="1" smtClean="0"/>
              <a:t>Boyarchenko</a:t>
            </a:r>
            <a:r>
              <a:rPr lang="en-GB" sz="4000" dirty="0" smtClean="0"/>
              <a:t>, </a:t>
            </a:r>
            <a:r>
              <a:rPr lang="en-GB" sz="4000" dirty="0"/>
              <a:t>Nina. 2017. Liquidity Policies and Systemic Risk, </a:t>
            </a:r>
            <a:r>
              <a:rPr lang="en-GB" sz="4000" i="1" dirty="0"/>
              <a:t>Journal of Financial Intermediation</a:t>
            </a:r>
            <a:r>
              <a:rPr lang="en-GB" sz="4000" dirty="0"/>
              <a:t> (forthcoming)</a:t>
            </a:r>
            <a:endParaRPr lang="en-US" sz="4000" dirty="0"/>
          </a:p>
          <a:p>
            <a:r>
              <a:rPr lang="en-GB" sz="4000" dirty="0" err="1"/>
              <a:t>Aït-Sahalia</a:t>
            </a:r>
            <a:r>
              <a:rPr lang="en-GB" sz="4000" dirty="0"/>
              <a:t>, </a:t>
            </a:r>
            <a:r>
              <a:rPr lang="en-GB" sz="4000" dirty="0" err="1"/>
              <a:t>Yacine</a:t>
            </a:r>
            <a:r>
              <a:rPr lang="en-GB" sz="4000" dirty="0"/>
              <a:t>. </a:t>
            </a:r>
            <a:r>
              <a:rPr lang="en-GB" sz="4000" dirty="0" err="1"/>
              <a:t>Andritzky</a:t>
            </a:r>
            <a:r>
              <a:rPr lang="en-GB" sz="4000" dirty="0"/>
              <a:t>, </a:t>
            </a:r>
            <a:r>
              <a:rPr lang="en-GB" sz="4000" dirty="0" err="1"/>
              <a:t>Jochen</a:t>
            </a:r>
            <a:r>
              <a:rPr lang="en-GB" sz="4000" dirty="0"/>
              <a:t>. Jobst, Andreas. Nowak, </a:t>
            </a:r>
            <a:r>
              <a:rPr lang="en-GB" sz="4000" dirty="0" err="1"/>
              <a:t>Slywia</a:t>
            </a:r>
            <a:r>
              <a:rPr lang="en-GB" sz="4000" dirty="0"/>
              <a:t>. </a:t>
            </a:r>
            <a:r>
              <a:rPr lang="en-GB" sz="4000" dirty="0" err="1"/>
              <a:t>Tamirisa</a:t>
            </a:r>
            <a:r>
              <a:rPr lang="en-GB" sz="4000" dirty="0"/>
              <a:t>, Natalia. 2012. Market Response to Policy Initiatives During the Global Financial Crisis. </a:t>
            </a:r>
            <a:r>
              <a:rPr lang="en-GB" sz="4000" i="1" dirty="0"/>
              <a:t>Journal of International Economics </a:t>
            </a:r>
            <a:r>
              <a:rPr lang="en-GB" sz="4000" dirty="0"/>
              <a:t>87 (1): 162-177.</a:t>
            </a:r>
            <a:endParaRPr lang="en-US" sz="4000" dirty="0"/>
          </a:p>
          <a:p>
            <a:r>
              <a:rPr lang="en-US" sz="4000" dirty="0"/>
              <a:t>Allen, Linda. Bali, </a:t>
            </a:r>
            <a:r>
              <a:rPr lang="en-US" sz="4000" dirty="0" err="1"/>
              <a:t>Turan</a:t>
            </a:r>
            <a:r>
              <a:rPr lang="en-US" sz="4000" dirty="0"/>
              <a:t> G. Tang, Yi. 2012. Does Systemic Risk in the Financial Sector Predict Future Economic Downturns? </a:t>
            </a:r>
            <a:r>
              <a:rPr lang="en-US" sz="4000" i="1" dirty="0"/>
              <a:t>The Review of Financial Studies</a:t>
            </a:r>
            <a:r>
              <a:rPr lang="en-US" sz="4000" dirty="0"/>
              <a:t> 25(10): 3000–3036.</a:t>
            </a:r>
          </a:p>
          <a:p>
            <a:r>
              <a:rPr lang="en-US" sz="4000" dirty="0"/>
              <a:t>Andrés, Pablo de. </a:t>
            </a:r>
            <a:r>
              <a:rPr lang="en-US" sz="4000" dirty="0" err="1"/>
              <a:t>Vallelado</a:t>
            </a:r>
            <a:r>
              <a:rPr lang="en-US" sz="4000" dirty="0"/>
              <a:t>, </a:t>
            </a:r>
            <a:r>
              <a:rPr lang="en-US" sz="4000" dirty="0" err="1"/>
              <a:t>Eleuterio</a:t>
            </a:r>
            <a:r>
              <a:rPr lang="en-US" sz="4000" dirty="0"/>
              <a:t>. 2008. Corporate Governance in Banking: The Role of the Board of Directors. </a:t>
            </a:r>
            <a:r>
              <a:rPr lang="en-US" sz="4000" i="1" dirty="0"/>
              <a:t>Journal of Banking &amp; Finance</a:t>
            </a:r>
            <a:r>
              <a:rPr lang="en-US" sz="4000" dirty="0"/>
              <a:t> 32 (12): 2570</a:t>
            </a:r>
            <a:r>
              <a:rPr lang="en-GB" sz="4000" dirty="0"/>
              <a:t>–</a:t>
            </a:r>
            <a:r>
              <a:rPr lang="en-US" sz="4000" dirty="0"/>
              <a:t>2580.</a:t>
            </a:r>
          </a:p>
          <a:p>
            <a:pPr fontAlgn="base"/>
            <a:r>
              <a:rPr lang="en-US" sz="4000" dirty="0" err="1"/>
              <a:t>Arteta</a:t>
            </a:r>
            <a:r>
              <a:rPr lang="en-US" sz="4000" dirty="0"/>
              <a:t>, Carlos. </a:t>
            </a:r>
            <a:r>
              <a:rPr lang="en-US" sz="4000" dirty="0" err="1"/>
              <a:t>Kose</a:t>
            </a:r>
            <a:r>
              <a:rPr lang="en-US" sz="4000" dirty="0"/>
              <a:t>, M. </a:t>
            </a:r>
            <a:r>
              <a:rPr lang="en-US" sz="4000" dirty="0" err="1"/>
              <a:t>Ayhan</a:t>
            </a:r>
            <a:r>
              <a:rPr lang="en-US" sz="4000" dirty="0"/>
              <a:t>. Stocker, Marc. </a:t>
            </a:r>
            <a:r>
              <a:rPr lang="en-US" sz="4000" dirty="0" err="1"/>
              <a:t>Taskin</a:t>
            </a:r>
            <a:r>
              <a:rPr lang="en-US" sz="4000" dirty="0"/>
              <a:t>, </a:t>
            </a:r>
            <a:r>
              <a:rPr lang="en-US" sz="4000" dirty="0" err="1"/>
              <a:t>Temel</a:t>
            </a:r>
            <a:r>
              <a:rPr lang="en-US" sz="4000" dirty="0"/>
              <a:t>. 2016. Negative Interest Rate Policies: Sources and Implications. </a:t>
            </a:r>
            <a:r>
              <a:rPr lang="en-US" sz="4000" i="1" dirty="0"/>
              <a:t>World Bank Policy Research Paper</a:t>
            </a:r>
            <a:r>
              <a:rPr lang="en-US" sz="4000" dirty="0"/>
              <a:t> 7791, August. Washington DC: World Bank.</a:t>
            </a:r>
          </a:p>
          <a:p>
            <a:pPr fontAlgn="base"/>
            <a:r>
              <a:rPr lang="en-US" sz="4000" dirty="0"/>
              <a:t>Ball, Laurence. Gagnon, Joseph. </a:t>
            </a:r>
            <a:r>
              <a:rPr lang="en-US" sz="4000" dirty="0" err="1"/>
              <a:t>Honohan</a:t>
            </a:r>
            <a:r>
              <a:rPr lang="en-US" sz="4000" dirty="0"/>
              <a:t>, Patrick. </a:t>
            </a:r>
            <a:r>
              <a:rPr lang="en-US" sz="4000" dirty="0" err="1"/>
              <a:t>Krogstrup</a:t>
            </a:r>
            <a:r>
              <a:rPr lang="en-US" sz="4000" dirty="0"/>
              <a:t>, Signe. 2016. What Else can Central Banks Do? </a:t>
            </a:r>
            <a:r>
              <a:rPr lang="en-US" sz="4000" i="1" dirty="0"/>
              <a:t>Geneva Reports on the World Economy</a:t>
            </a:r>
            <a:r>
              <a:rPr lang="en-US" sz="4000" dirty="0"/>
              <a:t> 18, </a:t>
            </a:r>
            <a:r>
              <a:rPr lang="en-GB" sz="4000" dirty="0"/>
              <a:t>The International Center for Monetary and Banking Studies (ICMB)</a:t>
            </a:r>
            <a:r>
              <a:rPr lang="en-US" sz="4000" dirty="0"/>
              <a:t> and the Centre for Economic Policy Research (CEPR). ICBM: Zurich and CEPR: London.</a:t>
            </a:r>
          </a:p>
          <a:p>
            <a:pPr fontAlgn="base"/>
            <a:r>
              <a:rPr lang="en-US" sz="4000" dirty="0"/>
              <a:t>Bank for International Settlements (2018) Structural changes in banking after the crisis, Report prepared by a Working Group established by the Committee on the Global Financial System (CGFS), No.60, Basel: Bank for International Settlements.</a:t>
            </a:r>
          </a:p>
          <a:p>
            <a:r>
              <a:rPr lang="en-US" sz="4000" dirty="0" err="1"/>
              <a:t>Bebchuk</a:t>
            </a:r>
            <a:r>
              <a:rPr lang="en-US" sz="4000" dirty="0"/>
              <a:t>, Lucian A. Cohen, Alma. </a:t>
            </a:r>
            <a:r>
              <a:rPr lang="en-US" sz="4000" dirty="0" err="1"/>
              <a:t>Spamann</a:t>
            </a:r>
            <a:r>
              <a:rPr lang="en-US" sz="4000" dirty="0"/>
              <a:t>, Holger. 2010. The Wages of Failure: Executive Compensation at Bear Stearns and Lehman 2000-2008. </a:t>
            </a:r>
            <a:r>
              <a:rPr lang="en-US" sz="4000" i="1" dirty="0"/>
              <a:t>Yale Journal on Regulation</a:t>
            </a:r>
            <a:r>
              <a:rPr lang="en-US" sz="4000" dirty="0"/>
              <a:t> 27 (2), 257</a:t>
            </a:r>
            <a:r>
              <a:rPr lang="en-GB" sz="4000" dirty="0"/>
              <a:t>–</a:t>
            </a:r>
            <a:r>
              <a:rPr lang="en-US" sz="4000" dirty="0"/>
              <a:t>282.</a:t>
            </a:r>
          </a:p>
          <a:p>
            <a:r>
              <a:rPr lang="en-GB" sz="4000" dirty="0"/>
              <a:t>Beccalli, Elena. </a:t>
            </a:r>
            <a:r>
              <a:rPr lang="en-GB" sz="4000" dirty="0" err="1"/>
              <a:t>Anolli</a:t>
            </a:r>
            <a:r>
              <a:rPr lang="en-GB" sz="4000" dirty="0"/>
              <a:t>, Mario. </a:t>
            </a:r>
            <a:r>
              <a:rPr lang="en-GB" sz="4000" dirty="0" err="1"/>
              <a:t>Borello</a:t>
            </a:r>
            <a:r>
              <a:rPr lang="en-GB" sz="4000" dirty="0"/>
              <a:t>, Giuliana. 2015. Are European Banks Too Big? Evidence on Economies of Scale. </a:t>
            </a:r>
            <a:r>
              <a:rPr lang="en-GB" sz="4000" i="1" dirty="0"/>
              <a:t>Journal of Banking &amp; Finance</a:t>
            </a:r>
            <a:r>
              <a:rPr lang="en-GB" sz="4000" dirty="0"/>
              <a:t> 58 (10): 232-246</a:t>
            </a:r>
            <a:endParaRPr lang="en-US" sz="4000" dirty="0"/>
          </a:p>
          <a:p>
            <a:r>
              <a:rPr lang="en-GB" sz="4000" dirty="0"/>
              <a:t>Beck, Thorsten.  </a:t>
            </a:r>
            <a:r>
              <a:rPr lang="en-GB" sz="4000" dirty="0" err="1"/>
              <a:t>Demirgüç-Kunt</a:t>
            </a:r>
            <a:r>
              <a:rPr lang="en-GB" sz="4000" dirty="0"/>
              <a:t>, </a:t>
            </a:r>
            <a:r>
              <a:rPr lang="en-GB" sz="4000" dirty="0" err="1"/>
              <a:t>Asli</a:t>
            </a:r>
            <a:r>
              <a:rPr lang="en-GB" sz="4000" dirty="0"/>
              <a:t>. </a:t>
            </a:r>
            <a:r>
              <a:rPr lang="en-GB" sz="4000" dirty="0" err="1"/>
              <a:t>Peria</a:t>
            </a:r>
            <a:r>
              <a:rPr lang="en-GB" sz="4000" dirty="0"/>
              <a:t>, Maria Soledad Martinez. 2008. Banking Services for Everyone? Barriers to Bank Access and Use around the World. </a:t>
            </a:r>
            <a:r>
              <a:rPr lang="en-GB" sz="4000" i="1" dirty="0"/>
              <a:t>World Bank Economic Review</a:t>
            </a:r>
            <a:r>
              <a:rPr lang="en-GB" sz="4000" dirty="0"/>
              <a:t> 22 (3): 397 - 430.</a:t>
            </a:r>
            <a:endParaRPr lang="en-US" sz="4000" dirty="0"/>
          </a:p>
          <a:p>
            <a:r>
              <a:rPr lang="en-GB" sz="4000" dirty="0" err="1"/>
              <a:t>Beltratti</a:t>
            </a:r>
            <a:r>
              <a:rPr lang="en-GB" sz="4000" dirty="0"/>
              <a:t>, Andrea. </a:t>
            </a:r>
            <a:r>
              <a:rPr lang="en-GB" sz="4000" dirty="0" err="1"/>
              <a:t>Stulz</a:t>
            </a:r>
            <a:r>
              <a:rPr lang="en-GB" sz="4000" dirty="0"/>
              <a:t>, René M. 2012. The Credit Crisis around the Globe: Why did some Banks Perform Better? </a:t>
            </a:r>
            <a:r>
              <a:rPr lang="en-GB" sz="4000" i="1" dirty="0"/>
              <a:t>Journal of Financial Economics</a:t>
            </a:r>
            <a:r>
              <a:rPr lang="en-GB" sz="4000" dirty="0"/>
              <a:t> 105(1): 1–17.</a:t>
            </a:r>
            <a:endParaRPr lang="en-US" sz="4000" dirty="0"/>
          </a:p>
          <a:p>
            <a:r>
              <a:rPr lang="en-GB" sz="4000" dirty="0"/>
              <a:t>Berger, Allen N. </a:t>
            </a:r>
            <a:r>
              <a:rPr lang="en-GB" sz="4000" dirty="0" err="1"/>
              <a:t>Bouwman</a:t>
            </a:r>
            <a:r>
              <a:rPr lang="en-GB" sz="4000" dirty="0"/>
              <a:t>, Christa H S. Kick, Thomas. Schaeck, Klaus. 2016. Bank Liquidity Creation Following  Regulatory Interventions and Capital Support. </a:t>
            </a:r>
            <a:r>
              <a:rPr lang="en-GB" sz="4000" i="1" dirty="0"/>
              <a:t>Journal of Financial Intermediation 26</a:t>
            </a:r>
            <a:r>
              <a:rPr lang="en-GB" sz="4000" dirty="0"/>
              <a:t> (April): 115-141</a:t>
            </a:r>
            <a:r>
              <a:rPr lang="en-GB" sz="4000" dirty="0" smtClean="0"/>
              <a:t>.</a:t>
            </a:r>
            <a:endParaRPr lang="en-US" sz="4000" dirty="0"/>
          </a:p>
        </p:txBody>
      </p:sp>
    </p:spTree>
    <p:extLst>
      <p:ext uri="{BB962C8B-B14F-4D97-AF65-F5344CB8AC3E}">
        <p14:creationId xmlns:p14="http://schemas.microsoft.com/office/powerpoint/2010/main" val="3666820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GB" sz="1300" dirty="0"/>
              <a:t>Berger, Allen. N. </a:t>
            </a:r>
            <a:r>
              <a:rPr lang="en-GB" sz="1300" dirty="0" err="1"/>
              <a:t>Makaew</a:t>
            </a:r>
            <a:r>
              <a:rPr lang="en-GB" sz="1300" dirty="0"/>
              <a:t>, </a:t>
            </a:r>
            <a:r>
              <a:rPr lang="en-GB" sz="1300" dirty="0" err="1"/>
              <a:t>Tanakorn</a:t>
            </a:r>
            <a:r>
              <a:rPr lang="en-GB" sz="1300" dirty="0"/>
              <a:t>. Roman, </a:t>
            </a:r>
            <a:r>
              <a:rPr lang="en-GB" sz="1300" dirty="0" err="1"/>
              <a:t>Raluca</a:t>
            </a:r>
            <a:r>
              <a:rPr lang="en-GB" sz="1300" dirty="0"/>
              <a:t> A. 2017. </a:t>
            </a:r>
            <a:r>
              <a:rPr lang="en-US" sz="1300" dirty="0"/>
              <a:t>Do Business Borrowers Benefit from Bank Bailouts? The Effects of TARP on Loan Contract Terms, Available at https://papers.ssrn.com/sol3/papers.cfm?abstract_id=2736440</a:t>
            </a:r>
          </a:p>
          <a:p>
            <a:r>
              <a:rPr lang="en-GB" sz="1300" dirty="0"/>
              <a:t>Berger, Allen N., Kick, Thomas., Schaeck, Klaus, 2014, Executive board composition and bank risk taking. </a:t>
            </a:r>
            <a:r>
              <a:rPr lang="en-GB" sz="1300" i="1" dirty="0"/>
              <a:t>Journal of Corporate Finance</a:t>
            </a:r>
            <a:r>
              <a:rPr lang="en-GB" sz="1300" dirty="0"/>
              <a:t>, 28, 48-65</a:t>
            </a:r>
            <a:endParaRPr lang="en-US" sz="1300" dirty="0"/>
          </a:p>
          <a:p>
            <a:r>
              <a:rPr lang="en-GB" sz="1300" dirty="0"/>
              <a:t>Berger, Allen N. </a:t>
            </a:r>
            <a:r>
              <a:rPr lang="en-GB" sz="1300" dirty="0" err="1"/>
              <a:t>Bouwman</a:t>
            </a:r>
            <a:r>
              <a:rPr lang="en-GB" sz="1300" dirty="0"/>
              <a:t>, Christa H S. 2013. Bank Liquidity Creation. </a:t>
            </a:r>
            <a:r>
              <a:rPr lang="en-GB" sz="1300" i="1" dirty="0"/>
              <a:t>The Review of Financial Studies</a:t>
            </a:r>
            <a:r>
              <a:rPr lang="en-GB" sz="1300" dirty="0"/>
              <a:t> 22 (9): 3779-3837. </a:t>
            </a:r>
            <a:endParaRPr lang="en-US" sz="1300" dirty="0"/>
          </a:p>
          <a:p>
            <a:r>
              <a:rPr lang="en-US" sz="1300" dirty="0" err="1"/>
              <a:t>Bräuning</a:t>
            </a:r>
            <a:r>
              <a:rPr lang="en-US" sz="1300" dirty="0"/>
              <a:t>, Falk. Wu, </a:t>
            </a:r>
            <a:r>
              <a:rPr lang="en-US" sz="1300" dirty="0" err="1"/>
              <a:t>Botao</a:t>
            </a:r>
            <a:r>
              <a:rPr lang="en-US" sz="1300" dirty="0"/>
              <a:t>. 2017. ECB Monetary policy transmission during normal and negative interest rate periods. </a:t>
            </a:r>
            <a:r>
              <a:rPr lang="en-US" sz="1300" dirty="0" err="1"/>
              <a:t>doi</a:t>
            </a:r>
            <a:r>
              <a:rPr lang="en-US" sz="1300" dirty="0"/>
              <a:t>: </a:t>
            </a:r>
            <a:r>
              <a:rPr lang="en-US" sz="1300" u="sng" dirty="0">
                <a:hlinkClick r:id="rId2"/>
              </a:rPr>
              <a:t>http://dx.doi.org/10.2139/ssrn.2940553</a:t>
            </a:r>
            <a:endParaRPr lang="en-US" sz="1300" dirty="0"/>
          </a:p>
          <a:p>
            <a:pPr fontAlgn="base"/>
            <a:r>
              <a:rPr lang="en-GB" sz="1300" dirty="0" err="1"/>
              <a:t>Brownlees</a:t>
            </a:r>
            <a:r>
              <a:rPr lang="en-GB" sz="1300" dirty="0"/>
              <a:t>, Christian. Engle, Robert F. 2017. SRISK: A Conditional Capital Shortfall Measure of Systemic Risk, </a:t>
            </a:r>
            <a:r>
              <a:rPr lang="en-GB" sz="1300" i="1" dirty="0"/>
              <a:t>The Review of Financial Studies</a:t>
            </a:r>
            <a:r>
              <a:rPr lang="en-GB" sz="1300" dirty="0"/>
              <a:t> 30 (1): 48–79.</a:t>
            </a:r>
            <a:endParaRPr lang="en-US" sz="1300" dirty="0"/>
          </a:p>
          <a:p>
            <a:r>
              <a:rPr lang="en-GB" sz="1300" dirty="0" err="1"/>
              <a:t>Brunnermeier</a:t>
            </a:r>
            <a:r>
              <a:rPr lang="en-GB" sz="1300" dirty="0"/>
              <a:t>, Markus K., Dong, G Nathan. </a:t>
            </a:r>
            <a:r>
              <a:rPr lang="en-GB" sz="1300" dirty="0" err="1"/>
              <a:t>Palia</a:t>
            </a:r>
            <a:r>
              <a:rPr lang="en-GB" sz="1300" dirty="0"/>
              <a:t>, Darius. 2012. Banks Non-interest Income and Systemic Risk. </a:t>
            </a:r>
            <a:r>
              <a:rPr lang="en-GB" sz="1300" i="1" dirty="0"/>
              <a:t>American Finance Association 2012 Chicago Meeting Paper</a:t>
            </a:r>
            <a:endParaRPr lang="en-US" sz="1300" dirty="0"/>
          </a:p>
          <a:p>
            <a:r>
              <a:rPr lang="en-GB" sz="1300" dirty="0"/>
              <a:t>https://papers.ssrn.com/sol3/papers.cfm?abstract_id=1786738</a:t>
            </a:r>
            <a:endParaRPr lang="en-US" sz="1300" dirty="0"/>
          </a:p>
          <a:p>
            <a:r>
              <a:rPr lang="en-GB" sz="1300" dirty="0" err="1"/>
              <a:t>Cámara</a:t>
            </a:r>
            <a:r>
              <a:rPr lang="en-GB" sz="1300" dirty="0"/>
              <a:t>, Noelia. </a:t>
            </a:r>
            <a:r>
              <a:rPr lang="en-GB" sz="1300" dirty="0" err="1"/>
              <a:t>Tuesta</a:t>
            </a:r>
            <a:r>
              <a:rPr lang="en-GB" sz="1300" dirty="0"/>
              <a:t>, David. 2014. Measuring Financial Inclusion: A Multidimensional Index, </a:t>
            </a:r>
            <a:r>
              <a:rPr lang="en-GB" sz="1300" i="1" dirty="0"/>
              <a:t>BBVA Working Paper </a:t>
            </a:r>
            <a:r>
              <a:rPr lang="en-GB" sz="1300" dirty="0"/>
              <a:t>14/26 , September, Madrid: BBVA </a:t>
            </a:r>
            <a:endParaRPr lang="en-US" sz="1300" dirty="0"/>
          </a:p>
          <a:p>
            <a:r>
              <a:rPr lang="en-GB" sz="1300" dirty="0" err="1"/>
              <a:t>Claessens</a:t>
            </a:r>
            <a:r>
              <a:rPr lang="en-GB" sz="1300" dirty="0"/>
              <a:t>, </a:t>
            </a:r>
            <a:r>
              <a:rPr lang="en-GB" sz="1300" dirty="0" err="1"/>
              <a:t>Stijn</a:t>
            </a:r>
            <a:r>
              <a:rPr lang="en-GB" sz="1300" dirty="0"/>
              <a:t>. Coleman, Nicholas S. Donnelly, Michael. 2017. Low-for-long Interest Rates and Banks’ Interest Margin and Profitability: Cross-country Evidence. </a:t>
            </a:r>
            <a:r>
              <a:rPr lang="en-GB" sz="1300" i="1" dirty="0"/>
              <a:t>Federal Reserve Board International Finance Discussion Paper</a:t>
            </a:r>
            <a:r>
              <a:rPr lang="en-GB" sz="1300" dirty="0"/>
              <a:t> 1197, Washington DC: Federal Reserve Available at SSRN: </a:t>
            </a:r>
            <a:r>
              <a:rPr lang="en-GB" sz="1300" u="sng" dirty="0">
                <a:hlinkClick r:id="rId3"/>
              </a:rPr>
              <a:t>https://ssrn.com/abstract=2923972</a:t>
            </a:r>
            <a:endParaRPr lang="en-US" sz="1300" dirty="0"/>
          </a:p>
          <a:p>
            <a:r>
              <a:rPr lang="en-GB" sz="1300" dirty="0"/>
              <a:t>Davies, Richard. Tracey, Belinda. 2014, Too Big to be Efficient? The Impact of Implicit Funding Subsidies on Scale Economies in Banking, </a:t>
            </a:r>
            <a:r>
              <a:rPr lang="en-GB" sz="1300" i="1" dirty="0"/>
              <a:t>Journal of Money, Credit and Banking</a:t>
            </a:r>
            <a:r>
              <a:rPr lang="en-GB" sz="1300" dirty="0"/>
              <a:t> 46 (1): 219-253.</a:t>
            </a:r>
            <a:endParaRPr lang="en-US" sz="1300" dirty="0"/>
          </a:p>
          <a:p>
            <a:r>
              <a:rPr lang="en-GB" sz="1300" dirty="0"/>
              <a:t>De </a:t>
            </a:r>
            <a:r>
              <a:rPr lang="en-GB" sz="1300" dirty="0" err="1"/>
              <a:t>Jonghe</a:t>
            </a:r>
            <a:r>
              <a:rPr lang="en-GB" sz="1300" dirty="0"/>
              <a:t>, Olivier. 2010. Back to the Basics in Banking? A Micro-analysis of Banking System Stability, </a:t>
            </a:r>
            <a:r>
              <a:rPr lang="en-GB" sz="1300" i="1" dirty="0"/>
              <a:t>Journal of Financial Intermediation</a:t>
            </a:r>
            <a:r>
              <a:rPr lang="en-GB" sz="1300" dirty="0"/>
              <a:t> 19 (3): 387-417.</a:t>
            </a:r>
            <a:endParaRPr lang="en-US" sz="1300" dirty="0"/>
          </a:p>
          <a:p>
            <a:r>
              <a:rPr lang="en-GB" sz="1300" dirty="0"/>
              <a:t>De </a:t>
            </a:r>
            <a:r>
              <a:rPr lang="en-GB" sz="1300" dirty="0" err="1"/>
              <a:t>Jonghe</a:t>
            </a:r>
            <a:r>
              <a:rPr lang="en-GB" sz="1300" dirty="0"/>
              <a:t>, Olivier. </a:t>
            </a:r>
            <a:r>
              <a:rPr lang="en-GB" sz="1300" dirty="0" err="1"/>
              <a:t>Öztekin</a:t>
            </a:r>
            <a:r>
              <a:rPr lang="en-GB" sz="1300" dirty="0"/>
              <a:t>, </a:t>
            </a:r>
            <a:r>
              <a:rPr lang="en-GB" sz="1300" dirty="0" err="1"/>
              <a:t>Özde</a:t>
            </a:r>
            <a:r>
              <a:rPr lang="en-GB" sz="1300" dirty="0"/>
              <a:t>. 2015. Bank Capital Management: International Evidence. </a:t>
            </a:r>
            <a:r>
              <a:rPr lang="en-GB" sz="1300" i="1" dirty="0"/>
              <a:t>Journal of Financial Intermediation</a:t>
            </a:r>
            <a:r>
              <a:rPr lang="en-GB" sz="1300" dirty="0"/>
              <a:t> 24 (2): 154-177. </a:t>
            </a:r>
            <a:endParaRPr lang="en-US" sz="1300" dirty="0"/>
          </a:p>
          <a:p>
            <a:r>
              <a:rPr lang="en-GB" sz="1300" dirty="0"/>
              <a:t>De </a:t>
            </a:r>
            <a:r>
              <a:rPr lang="en-GB" sz="1300" dirty="0" err="1"/>
              <a:t>Jonghe</a:t>
            </a:r>
            <a:r>
              <a:rPr lang="en-GB" sz="1300" dirty="0"/>
              <a:t>, Olivier. </a:t>
            </a:r>
            <a:r>
              <a:rPr lang="en-GB" sz="1300" dirty="0" err="1"/>
              <a:t>Diepstraten</a:t>
            </a:r>
            <a:r>
              <a:rPr lang="en-GB" sz="1300" dirty="0"/>
              <a:t>, </a:t>
            </a:r>
            <a:r>
              <a:rPr lang="en-GB" sz="1300" dirty="0" err="1"/>
              <a:t>Maaike</a:t>
            </a:r>
            <a:r>
              <a:rPr lang="en-GB" sz="1300" dirty="0"/>
              <a:t>. </a:t>
            </a:r>
            <a:r>
              <a:rPr lang="en-GB" sz="1300" dirty="0" err="1"/>
              <a:t>Schepens</a:t>
            </a:r>
            <a:r>
              <a:rPr lang="en-GB" sz="1300" dirty="0"/>
              <a:t>, Glenn. 2015. Banks’ Size, Scope and Systemic Risk: What Role for Conflicts of Interest? </a:t>
            </a:r>
            <a:r>
              <a:rPr lang="en-GB" sz="1300" i="1" dirty="0"/>
              <a:t>Journal of Banking &amp; Finance</a:t>
            </a:r>
            <a:r>
              <a:rPr lang="en-GB" sz="1300" dirty="0"/>
              <a:t> 61(Supplement 1, December): S3-S13.</a:t>
            </a:r>
            <a:endParaRPr lang="en-US" sz="1300" dirty="0"/>
          </a:p>
          <a:p>
            <a:r>
              <a:rPr lang="en-GB" sz="1300" dirty="0"/>
              <a:t>Delis, </a:t>
            </a:r>
            <a:r>
              <a:rPr lang="en-GB" sz="1300" dirty="0" err="1"/>
              <a:t>Manthos</a:t>
            </a:r>
            <a:r>
              <a:rPr lang="en-GB" sz="1300" dirty="0"/>
              <a:t> D. </a:t>
            </a:r>
            <a:r>
              <a:rPr lang="en-GB" sz="1300" dirty="0" err="1"/>
              <a:t>Staikouras</a:t>
            </a:r>
            <a:r>
              <a:rPr lang="en-GB" sz="1300" dirty="0"/>
              <a:t>, Panagiotis K. 2011. Supervisory Effectiveness and Bank Risk. </a:t>
            </a:r>
            <a:r>
              <a:rPr lang="en-GB" sz="1300" i="1" dirty="0"/>
              <a:t>Review of Finance</a:t>
            </a:r>
            <a:r>
              <a:rPr lang="en-GB" sz="1300" dirty="0"/>
              <a:t> 15(3): 511–543.</a:t>
            </a:r>
            <a:endParaRPr lang="en-US" sz="1300" dirty="0"/>
          </a:p>
          <a:p>
            <a:r>
              <a:rPr lang="en-GB" sz="1300" dirty="0" err="1"/>
              <a:t>Demiralp</a:t>
            </a:r>
            <a:r>
              <a:rPr lang="en-GB" sz="1300" dirty="0"/>
              <a:t>, </a:t>
            </a:r>
            <a:r>
              <a:rPr lang="en-GB" sz="1300" dirty="0" err="1"/>
              <a:t>Selva</a:t>
            </a:r>
            <a:r>
              <a:rPr lang="en-GB" sz="1300" dirty="0"/>
              <a:t>. </a:t>
            </a:r>
            <a:r>
              <a:rPr lang="en-GB" sz="1300" dirty="0" err="1"/>
              <a:t>Eisenschmidt</a:t>
            </a:r>
            <a:r>
              <a:rPr lang="en-GB" sz="1300" dirty="0"/>
              <a:t>, Jens. </a:t>
            </a:r>
            <a:r>
              <a:rPr lang="en-GB" sz="1300" dirty="0" err="1"/>
              <a:t>Vlassopoulos</a:t>
            </a:r>
            <a:r>
              <a:rPr lang="en-GB" sz="1300" dirty="0"/>
              <a:t>, Thomas. 2017. Negative Interest Rates, Excess Liquidity and Bank Business Models: Banks’ Reaction to Unconventional Monetary Policy in the Euro Area. </a:t>
            </a:r>
            <a:r>
              <a:rPr lang="en-GB" sz="1300" i="1" dirty="0" err="1"/>
              <a:t>Koç</a:t>
            </a:r>
            <a:r>
              <a:rPr lang="en-GB" sz="1300" i="1" dirty="0"/>
              <a:t> University-TUSIAD Economic Research Forum Working Papers</a:t>
            </a:r>
            <a:r>
              <a:rPr lang="en-GB" sz="1300" dirty="0"/>
              <a:t> 1708, Istanbul, </a:t>
            </a:r>
            <a:r>
              <a:rPr lang="en-GB" sz="1300" dirty="0" err="1"/>
              <a:t>Koc</a:t>
            </a:r>
            <a:r>
              <a:rPr lang="en-GB" sz="1300" dirty="0"/>
              <a:t> University-TUSIAD Economic Research Forum.</a:t>
            </a:r>
            <a:endParaRPr lang="en-US" sz="1300" dirty="0"/>
          </a:p>
          <a:p>
            <a:r>
              <a:rPr lang="en-GB" sz="1300" dirty="0" err="1"/>
              <a:t>Demirgüç-Kunt</a:t>
            </a:r>
            <a:r>
              <a:rPr lang="en-GB" sz="1300" dirty="0"/>
              <a:t>, </a:t>
            </a:r>
            <a:r>
              <a:rPr lang="en-GB" sz="1300" dirty="0" err="1"/>
              <a:t>Asli</a:t>
            </a:r>
            <a:r>
              <a:rPr lang="en-GB" sz="1300" dirty="0"/>
              <a:t>. </a:t>
            </a:r>
            <a:r>
              <a:rPr lang="en-GB" sz="1300" dirty="0" err="1"/>
              <a:t>Detragiache</a:t>
            </a:r>
            <a:r>
              <a:rPr lang="en-GB" sz="1300" dirty="0"/>
              <a:t>, </a:t>
            </a:r>
            <a:r>
              <a:rPr lang="en-GB" sz="1300" dirty="0" err="1"/>
              <a:t>Enrica</a:t>
            </a:r>
            <a:r>
              <a:rPr lang="en-GB" sz="1300" dirty="0"/>
              <a:t>. </a:t>
            </a:r>
            <a:r>
              <a:rPr lang="en-GB" sz="1300" dirty="0" err="1"/>
              <a:t>Merrouche</a:t>
            </a:r>
            <a:r>
              <a:rPr lang="en-GB" sz="1300" dirty="0"/>
              <a:t>, </a:t>
            </a:r>
            <a:r>
              <a:rPr lang="en-GB" sz="1300" dirty="0" err="1"/>
              <a:t>Ouarda</a:t>
            </a:r>
            <a:r>
              <a:rPr lang="en-GB" sz="1300" dirty="0"/>
              <a:t>. 2013. Bank Capital: Lessons from the Financial Crisis. </a:t>
            </a:r>
            <a:r>
              <a:rPr lang="en-GB" sz="1300" i="1" dirty="0"/>
              <a:t>Journal of Money, Credit and Banking</a:t>
            </a:r>
            <a:r>
              <a:rPr lang="en-GB" sz="1300" dirty="0"/>
              <a:t> 45(6): 1147–1164.</a:t>
            </a:r>
            <a:endParaRPr lang="en-US" sz="1300" dirty="0"/>
          </a:p>
          <a:p>
            <a:pPr algn="just"/>
            <a:endParaRPr lang="en-US" sz="1200" dirty="0"/>
          </a:p>
          <a:p>
            <a:pPr algn="just"/>
            <a:endParaRPr lang="en-US" sz="1800" dirty="0">
              <a:ea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97128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0000" lnSpcReduction="20000"/>
          </a:bodyPr>
          <a:lstStyle/>
          <a:p>
            <a:r>
              <a:rPr lang="en-GB" sz="2500" dirty="0" err="1"/>
              <a:t>Demirgüç-Kunt</a:t>
            </a:r>
            <a:r>
              <a:rPr lang="en-GB" sz="2500" dirty="0"/>
              <a:t>, </a:t>
            </a:r>
            <a:r>
              <a:rPr lang="en-GB" sz="2500" dirty="0" err="1"/>
              <a:t>Asli</a:t>
            </a:r>
            <a:r>
              <a:rPr lang="en-GB" sz="2500" dirty="0"/>
              <a:t>. Huizinga, Harry. 2010. Bank Activity and Funding Strategies: The Impact on Risk and Returns. </a:t>
            </a:r>
            <a:r>
              <a:rPr lang="en-GB" sz="2500" i="1" dirty="0"/>
              <a:t>Journal of Financial Economics</a:t>
            </a:r>
            <a:r>
              <a:rPr lang="en-GB" sz="2500" dirty="0"/>
              <a:t> 98 (3): 626-650.</a:t>
            </a:r>
            <a:endParaRPr lang="en-US" sz="2500" dirty="0"/>
          </a:p>
          <a:p>
            <a:r>
              <a:rPr lang="en-GB" sz="2500" dirty="0" err="1"/>
              <a:t>Demirgüç-Kunt</a:t>
            </a:r>
            <a:r>
              <a:rPr lang="en-GB" sz="2500" dirty="0"/>
              <a:t>, </a:t>
            </a:r>
            <a:r>
              <a:rPr lang="en-GB" sz="2500" dirty="0" err="1"/>
              <a:t>Asli</a:t>
            </a:r>
            <a:r>
              <a:rPr lang="en-GB" sz="2500" dirty="0"/>
              <a:t> and </a:t>
            </a:r>
            <a:r>
              <a:rPr lang="en-GB" sz="2500" dirty="0" err="1"/>
              <a:t>Klapper</a:t>
            </a:r>
            <a:r>
              <a:rPr lang="en-GB" sz="2500" dirty="0"/>
              <a:t>, </a:t>
            </a:r>
            <a:r>
              <a:rPr lang="en-GB" sz="2500" dirty="0" err="1"/>
              <a:t>Leora</a:t>
            </a:r>
            <a:r>
              <a:rPr lang="en-GB" sz="2500" dirty="0"/>
              <a:t>. 2013. Measuring Financial Inclusion: Explaining Variation in Use of Financial Services across and within Countries, </a:t>
            </a:r>
            <a:r>
              <a:rPr lang="en-GB" sz="2500" i="1" dirty="0"/>
              <a:t>Brookings Papers on Economic Activity</a:t>
            </a:r>
            <a:r>
              <a:rPr lang="en-GB" sz="2500" dirty="0"/>
              <a:t>, Spring. 279-340. </a:t>
            </a:r>
            <a:r>
              <a:rPr lang="en-GB" sz="2500" dirty="0" err="1"/>
              <a:t>Washingtom</a:t>
            </a:r>
            <a:r>
              <a:rPr lang="en-GB" sz="2500" dirty="0"/>
              <a:t> DC: Brookings Institution Press. </a:t>
            </a:r>
            <a:endParaRPr lang="en-US" sz="2500" dirty="0"/>
          </a:p>
          <a:p>
            <a:r>
              <a:rPr lang="en-US" sz="2500" dirty="0"/>
              <a:t>DeYoung, Robert. Peng, Emma Y. Yan, </a:t>
            </a:r>
            <a:r>
              <a:rPr lang="en-US" sz="2500" dirty="0" err="1"/>
              <a:t>Meng</a:t>
            </a:r>
            <a:r>
              <a:rPr lang="en-US" sz="2500" dirty="0"/>
              <a:t>. 2013. Executive Compensation and Business Policy Choices at U.S. Commercial Banks. </a:t>
            </a:r>
            <a:r>
              <a:rPr lang="en-GB" sz="2500" i="1" dirty="0"/>
              <a:t>Journal of Financial and Quantitative Analysis</a:t>
            </a:r>
            <a:r>
              <a:rPr lang="en-GB" sz="2500" dirty="0"/>
              <a:t>  48 (1): 165-196.</a:t>
            </a:r>
            <a:endParaRPr lang="en-US" sz="2500" dirty="0"/>
          </a:p>
          <a:p>
            <a:r>
              <a:rPr lang="en-US" sz="2500" dirty="0"/>
              <a:t>DeYoung, Robert</a:t>
            </a:r>
            <a:r>
              <a:rPr lang="en-GB" sz="2500" dirty="0"/>
              <a:t>. </a:t>
            </a:r>
            <a:r>
              <a:rPr lang="en-GB" sz="2500" dirty="0" err="1"/>
              <a:t>Torna</a:t>
            </a:r>
            <a:r>
              <a:rPr lang="en-GB" sz="2500" dirty="0"/>
              <a:t>, </a:t>
            </a:r>
            <a:r>
              <a:rPr lang="en-GB" sz="2500" dirty="0" err="1"/>
              <a:t>Gökhan</a:t>
            </a:r>
            <a:r>
              <a:rPr lang="en-GB" sz="2500" dirty="0"/>
              <a:t>. 2013. </a:t>
            </a:r>
            <a:r>
              <a:rPr lang="en-GB" sz="2500" dirty="0" err="1"/>
              <a:t>Nontraditional</a:t>
            </a:r>
            <a:r>
              <a:rPr lang="en-GB" sz="2500" dirty="0"/>
              <a:t> Banking Activities and Bank Failures during the Financial Crisis. </a:t>
            </a:r>
            <a:r>
              <a:rPr lang="en-GB" sz="2500" i="1" dirty="0"/>
              <a:t>Journal of Financial Intermediation</a:t>
            </a:r>
            <a:r>
              <a:rPr lang="en-GB" sz="2500" dirty="0"/>
              <a:t> 22 (3): 397-421</a:t>
            </a:r>
            <a:endParaRPr lang="en-US" sz="2500" dirty="0"/>
          </a:p>
          <a:p>
            <a:r>
              <a:rPr lang="en-GB" sz="2500" dirty="0"/>
              <a:t>DeYoung, R. Jiang, Chao. 2013. Economies of Scale and the Economic Role of Banks. </a:t>
            </a:r>
            <a:r>
              <a:rPr lang="en-GB" sz="2500" i="1" dirty="0"/>
              <a:t>Working paper.</a:t>
            </a:r>
            <a:r>
              <a:rPr lang="en-GB" sz="2500" dirty="0"/>
              <a:t> Presented at the University of Limoges </a:t>
            </a:r>
            <a:r>
              <a:rPr lang="en-GB" sz="2500" dirty="0" err="1"/>
              <a:t>Limoges</a:t>
            </a:r>
            <a:r>
              <a:rPr lang="en-GB" sz="2500" dirty="0"/>
              <a:t>, France, May 27.</a:t>
            </a:r>
            <a:endParaRPr lang="en-US" sz="2500" dirty="0"/>
          </a:p>
          <a:p>
            <a:r>
              <a:rPr lang="en-US" sz="2500" dirty="0" err="1"/>
              <a:t>Díaz</a:t>
            </a:r>
            <a:r>
              <a:rPr lang="en-US" sz="2500" dirty="0"/>
              <a:t> </a:t>
            </a:r>
            <a:r>
              <a:rPr lang="en-US" sz="2500" dirty="0" err="1"/>
              <a:t>Díaz</a:t>
            </a:r>
            <a:r>
              <a:rPr lang="en-US" sz="2500" dirty="0"/>
              <a:t>, Belen. </a:t>
            </a:r>
            <a:r>
              <a:rPr lang="en-US" sz="2500" dirty="0" err="1"/>
              <a:t>García</a:t>
            </a:r>
            <a:r>
              <a:rPr lang="en-US" sz="2500" dirty="0"/>
              <a:t>-Ramos, Rebeca. </a:t>
            </a:r>
            <a:r>
              <a:rPr lang="en-US" sz="2500" dirty="0" err="1"/>
              <a:t>García</a:t>
            </a:r>
            <a:r>
              <a:rPr lang="en-US" sz="2500" dirty="0"/>
              <a:t> Olalla, Myriam. 2017. Shareholder Wealth Responses to European Legislation on Bank Executive Compensation. </a:t>
            </a:r>
            <a:r>
              <a:rPr lang="en-US" sz="2500" i="1" dirty="0"/>
              <a:t>Journal of Economic Policy Reform</a:t>
            </a:r>
            <a:r>
              <a:rPr lang="en-US" sz="2500" dirty="0"/>
              <a:t> 20(3): 1–21.</a:t>
            </a:r>
          </a:p>
          <a:p>
            <a:r>
              <a:rPr lang="en-GB" sz="2500" dirty="0" err="1"/>
              <a:t>Ellul</a:t>
            </a:r>
            <a:r>
              <a:rPr lang="en-GB" sz="2500" dirty="0"/>
              <a:t>, Andrew. </a:t>
            </a:r>
            <a:r>
              <a:rPr lang="en-GB" sz="2500" dirty="0" err="1"/>
              <a:t>Yerramilli</a:t>
            </a:r>
            <a:r>
              <a:rPr lang="en-GB" sz="2500" dirty="0"/>
              <a:t>, Vijay. 2013. Stronger Risk Controls, Lower Risk: Evidence from US Bank Holding Companies. </a:t>
            </a:r>
            <a:r>
              <a:rPr lang="en-GB" sz="2500" i="1" dirty="0"/>
              <a:t>The Journal of Finance</a:t>
            </a:r>
            <a:r>
              <a:rPr lang="en-GB" sz="2500" dirty="0"/>
              <a:t> 68(5): 1575–1803.</a:t>
            </a:r>
            <a:endParaRPr lang="en-US" sz="2500" dirty="0"/>
          </a:p>
          <a:p>
            <a:r>
              <a:rPr lang="en-GB" sz="2500" dirty="0"/>
              <a:t>E</a:t>
            </a:r>
            <a:r>
              <a:rPr lang="en-US" sz="2500" dirty="0" err="1"/>
              <a:t>mter</a:t>
            </a:r>
            <a:r>
              <a:rPr lang="en-US" sz="2500" dirty="0"/>
              <a:t>, L., Schmitz, M., </a:t>
            </a:r>
            <a:r>
              <a:rPr lang="en-US" sz="2500" dirty="0" err="1"/>
              <a:t>Tirpák</a:t>
            </a:r>
            <a:r>
              <a:rPr lang="en-US" sz="2500" dirty="0"/>
              <a:t>, M (2018) Cross-border banking in the EU since the crisis: what is driving the great retrenchment? </a:t>
            </a:r>
            <a:r>
              <a:rPr lang="en-US" sz="2500" i="1" dirty="0"/>
              <a:t>European Central Bank Working Paper</a:t>
            </a:r>
            <a:r>
              <a:rPr lang="en-US" sz="2500" dirty="0"/>
              <a:t> No 2130, February, Frankfurt: European Central Bank.</a:t>
            </a:r>
          </a:p>
          <a:p>
            <a:r>
              <a:rPr lang="en-GB" sz="2500" dirty="0"/>
              <a:t>Engle, Robert. </a:t>
            </a:r>
            <a:r>
              <a:rPr lang="en-GB" sz="2500" dirty="0" err="1"/>
              <a:t>Moshirian</a:t>
            </a:r>
            <a:r>
              <a:rPr lang="en-GB" sz="2500" dirty="0"/>
              <a:t>, </a:t>
            </a:r>
            <a:r>
              <a:rPr lang="en-GB" sz="2500" dirty="0" err="1"/>
              <a:t>Fariborz</a:t>
            </a:r>
            <a:r>
              <a:rPr lang="en-GB" sz="2500" dirty="0"/>
              <a:t>. </a:t>
            </a:r>
            <a:r>
              <a:rPr lang="en-GB" sz="2500" dirty="0" err="1"/>
              <a:t>Sahgal</a:t>
            </a:r>
            <a:r>
              <a:rPr lang="en-GB" sz="2500" dirty="0"/>
              <a:t>, </a:t>
            </a:r>
            <a:r>
              <a:rPr lang="en-GB" sz="2500" dirty="0" err="1"/>
              <a:t>Sidharth</a:t>
            </a:r>
            <a:r>
              <a:rPr lang="en-GB" sz="2500" dirty="0"/>
              <a:t>. Zhang, </a:t>
            </a:r>
            <a:r>
              <a:rPr lang="en-GB" sz="2500" dirty="0" err="1"/>
              <a:t>Bohui</a:t>
            </a:r>
            <a:r>
              <a:rPr lang="en-GB" sz="2500" dirty="0"/>
              <a:t>. 2014. Non-interest Income and Systemic Risk: The Role of Concentration, </a:t>
            </a:r>
            <a:r>
              <a:rPr lang="en-GB" sz="2500" i="1" dirty="0"/>
              <a:t>Centre for International Finance and Regulation (CIFR) Research Working Paper</a:t>
            </a:r>
            <a:r>
              <a:rPr lang="en-GB" sz="2500" dirty="0"/>
              <a:t> 015/2014 (April).</a:t>
            </a:r>
            <a:endParaRPr lang="en-US" sz="2500" dirty="0"/>
          </a:p>
          <a:p>
            <a:r>
              <a:rPr lang="de-AT" sz="2500" dirty="0"/>
              <a:t>Erkens, David H. Hung, Mingyi. Matos, Pedro. </a:t>
            </a:r>
            <a:r>
              <a:rPr lang="en-GB" sz="2500" dirty="0"/>
              <a:t>2012. Corporate Governance in the 2007–2008 Financial Crisis: Evidence from Financial Institutions Worldwide. </a:t>
            </a:r>
            <a:r>
              <a:rPr lang="en-GB" sz="2500" i="1" dirty="0"/>
              <a:t>Journal of Corporate Finance</a:t>
            </a:r>
            <a:r>
              <a:rPr lang="en-GB" sz="2500" dirty="0"/>
              <a:t> 18 (2): 389–411.</a:t>
            </a:r>
            <a:endParaRPr lang="en-US" sz="2500" dirty="0"/>
          </a:p>
          <a:p>
            <a:r>
              <a:rPr lang="de-AT" sz="2500" dirty="0"/>
              <a:t>Fahlenbrach, Rüdiger. Stulz, René M. </a:t>
            </a:r>
            <a:r>
              <a:rPr lang="en-US" sz="2500" dirty="0"/>
              <a:t>2011. Bank CEO Incentives and the Credit Crisis. </a:t>
            </a:r>
            <a:r>
              <a:rPr lang="en-US" sz="2500" i="1" dirty="0"/>
              <a:t>Journal of Financial Economics </a:t>
            </a:r>
            <a:r>
              <a:rPr lang="en-US" sz="2500" dirty="0"/>
              <a:t>99 (1): 11–26.</a:t>
            </a:r>
          </a:p>
          <a:p>
            <a:r>
              <a:rPr lang="en-GB" sz="2500" dirty="0"/>
              <a:t>FSA (2009) Reforming Remuneration Practices in Financial Services, Policy Statement 9/15,</a:t>
            </a:r>
            <a:endParaRPr lang="en-US" sz="2500" dirty="0"/>
          </a:p>
          <a:p>
            <a:r>
              <a:rPr lang="en-GB" sz="2500" dirty="0"/>
              <a:t>August, London: Financial Services Authority.</a:t>
            </a:r>
            <a:endParaRPr lang="en-US" sz="2500" dirty="0"/>
          </a:p>
          <a:p>
            <a:r>
              <a:rPr lang="en-GB" sz="2500" dirty="0"/>
              <a:t>Fiordelisi, Franco. Ricci, Ornella. 2016. “Whatever it takes”: An Empirical Assessment of the Value of Policy Actions in Banking, </a:t>
            </a:r>
            <a:r>
              <a:rPr lang="en-GB" sz="2500" i="1" dirty="0"/>
              <a:t>Review of Finance</a:t>
            </a:r>
            <a:r>
              <a:rPr lang="en-GB" sz="2500" dirty="0"/>
              <a:t> 20 (6): 2321–2347.</a:t>
            </a:r>
            <a:endParaRPr lang="en-US" sz="2500" dirty="0"/>
          </a:p>
          <a:p>
            <a:endParaRPr lang="en-US" dirty="0"/>
          </a:p>
        </p:txBody>
      </p:sp>
    </p:spTree>
    <p:extLst>
      <p:ext uri="{BB962C8B-B14F-4D97-AF65-F5344CB8AC3E}">
        <p14:creationId xmlns:p14="http://schemas.microsoft.com/office/powerpoint/2010/main" val="3563566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r>
              <a:rPr lang="en-GB" sz="1050" dirty="0" err="1"/>
              <a:t>Gambacorta</a:t>
            </a:r>
            <a:r>
              <a:rPr lang="en-GB" sz="1050" dirty="0"/>
              <a:t>, Leonardo. van </a:t>
            </a:r>
            <a:r>
              <a:rPr lang="en-GB" sz="1050" dirty="0" err="1"/>
              <a:t>Rixtel</a:t>
            </a:r>
            <a:r>
              <a:rPr lang="en-GB" sz="1050" dirty="0"/>
              <a:t>, Adrian. 2013. Structural Bank Regulation Initiatives: Approaches and Implications, </a:t>
            </a:r>
            <a:r>
              <a:rPr lang="en-GB" sz="1050" i="1" dirty="0"/>
              <a:t>Bank for International Settlements (BIS) Working Paper</a:t>
            </a:r>
            <a:r>
              <a:rPr lang="en-GB" sz="1050" dirty="0"/>
              <a:t> 412, April, </a:t>
            </a:r>
            <a:r>
              <a:rPr lang="en-US" sz="1050" dirty="0"/>
              <a:t>Basel: BIS.</a:t>
            </a:r>
          </a:p>
          <a:p>
            <a:r>
              <a:rPr lang="en-US" sz="1050" dirty="0" err="1"/>
              <a:t>Giglio</a:t>
            </a:r>
            <a:r>
              <a:rPr lang="en-US" sz="1050" dirty="0"/>
              <a:t>, Stefano. Kelly, Bryan. Pruitt, Seth. 2016. Systemic Risk and the </a:t>
            </a:r>
            <a:r>
              <a:rPr lang="en-US" sz="1050" dirty="0" err="1"/>
              <a:t>Macroeconomy</a:t>
            </a:r>
            <a:r>
              <a:rPr lang="en-US" sz="1050" dirty="0"/>
              <a:t>: An Empirical Evaluation. </a:t>
            </a:r>
            <a:r>
              <a:rPr lang="en-US" sz="1050" i="1" dirty="0"/>
              <a:t>Journal of Financial Economics</a:t>
            </a:r>
            <a:r>
              <a:rPr lang="en-US" sz="1050" dirty="0"/>
              <a:t> 119 (3): 457-471.</a:t>
            </a:r>
          </a:p>
          <a:p>
            <a:r>
              <a:rPr lang="en-GB" sz="1050" dirty="0" err="1"/>
              <a:t>Gropp</a:t>
            </a:r>
            <a:r>
              <a:rPr lang="en-GB" sz="1050" dirty="0"/>
              <a:t>, </a:t>
            </a:r>
            <a:r>
              <a:rPr lang="en-GB" sz="1050" dirty="0" err="1"/>
              <a:t>Reint</a:t>
            </a:r>
            <a:r>
              <a:rPr lang="en-GB" sz="1050" dirty="0"/>
              <a:t>. </a:t>
            </a:r>
            <a:r>
              <a:rPr lang="en-GB" sz="1050" dirty="0" err="1"/>
              <a:t>Heider</a:t>
            </a:r>
            <a:r>
              <a:rPr lang="en-GB" sz="1050" dirty="0"/>
              <a:t>, Florian. 2010. The Determinants of Bank Capital Structure. </a:t>
            </a:r>
            <a:r>
              <a:rPr lang="en-GB" sz="1050" i="1" dirty="0"/>
              <a:t>Review of Finance</a:t>
            </a:r>
            <a:r>
              <a:rPr lang="en-GB" sz="1050" dirty="0"/>
              <a:t> 14 (4): 587–622. </a:t>
            </a:r>
            <a:endParaRPr lang="en-US" sz="1050" dirty="0"/>
          </a:p>
          <a:p>
            <a:r>
              <a:rPr lang="en-GB" sz="1050" dirty="0" err="1"/>
              <a:t>Heider</a:t>
            </a:r>
            <a:r>
              <a:rPr lang="en-GB" sz="1050" dirty="0"/>
              <a:t>, Florian. </a:t>
            </a:r>
            <a:r>
              <a:rPr lang="en-GB" sz="1050" dirty="0" err="1"/>
              <a:t>Saidi</a:t>
            </a:r>
            <a:r>
              <a:rPr lang="en-GB" sz="1050" dirty="0"/>
              <a:t>, </a:t>
            </a:r>
            <a:r>
              <a:rPr lang="en-GB" sz="1050" dirty="0" err="1"/>
              <a:t>Farzad</a:t>
            </a:r>
            <a:r>
              <a:rPr lang="en-GB" sz="1050" dirty="0"/>
              <a:t>. </a:t>
            </a:r>
            <a:r>
              <a:rPr lang="en-GB" sz="1050" dirty="0" err="1"/>
              <a:t>Schepens</a:t>
            </a:r>
            <a:r>
              <a:rPr lang="en-GB" sz="1050" dirty="0"/>
              <a:t>, Glenn. 2017. Life Below Zero: Bank Lending Under Negative Policy Rates. Available at SSRN: </a:t>
            </a:r>
            <a:r>
              <a:rPr lang="en-GB" sz="1050" u="sng" dirty="0"/>
              <a:t>https://ssrn.com/abstract=2788204</a:t>
            </a:r>
            <a:endParaRPr lang="en-US" sz="1050" dirty="0"/>
          </a:p>
          <a:p>
            <a:r>
              <a:rPr lang="en-GB" sz="1050" dirty="0"/>
              <a:t>Hughes, Joseph P. </a:t>
            </a:r>
            <a:r>
              <a:rPr lang="en-GB" sz="1050" dirty="0" err="1"/>
              <a:t>Mester</a:t>
            </a:r>
            <a:r>
              <a:rPr lang="en-GB" sz="1050" dirty="0"/>
              <a:t>, Loretta J. 2013. Who Said Large Banks Don’t Experience Scale Economies? Evidence from a Risk-Return-Driven Cost Function. </a:t>
            </a:r>
            <a:r>
              <a:rPr lang="en-GB" sz="1050" i="1" dirty="0"/>
              <a:t>Journal of Financial Intermediation</a:t>
            </a:r>
            <a:r>
              <a:rPr lang="en-GB" sz="1050" dirty="0"/>
              <a:t> 22(4): 559-585.</a:t>
            </a:r>
            <a:endParaRPr lang="en-US" sz="1050" dirty="0"/>
          </a:p>
          <a:p>
            <a:r>
              <a:rPr lang="en-GB" sz="1050" dirty="0"/>
              <a:t>Hughes, Joseph P. </a:t>
            </a:r>
            <a:r>
              <a:rPr lang="en-GB" sz="1050" dirty="0" err="1"/>
              <a:t>Mester</a:t>
            </a:r>
            <a:r>
              <a:rPr lang="en-GB" sz="1050" dirty="0"/>
              <a:t>, Loretta J. 2015. Measuring the Performance of Banks: Theory, Practice, Evidence, and some Policy Implications, in </a:t>
            </a:r>
            <a:r>
              <a:rPr lang="en-GB" sz="1050" i="1" dirty="0"/>
              <a:t>The Oxford Handbook of Banking</a:t>
            </a:r>
            <a:r>
              <a:rPr lang="en-GB" sz="1050" dirty="0"/>
              <a:t>, 2</a:t>
            </a:r>
            <a:r>
              <a:rPr lang="en-GB" sz="1050" baseline="30000" dirty="0"/>
              <a:t>nd</a:t>
            </a:r>
            <a:r>
              <a:rPr lang="en-GB" sz="1050" dirty="0"/>
              <a:t> Edition, Chapter 10, edited by A.N Berger, P. Molyneux and J. O. S. Wilson, 247-270. Oxford: Oxford University Press. </a:t>
            </a:r>
            <a:endParaRPr lang="en-US" sz="1050" dirty="0"/>
          </a:p>
          <a:p>
            <a:r>
              <a:rPr lang="en-GB" sz="1050" dirty="0" err="1"/>
              <a:t>Inanoglu</a:t>
            </a:r>
            <a:r>
              <a:rPr lang="en-GB" sz="1050" dirty="0"/>
              <a:t>, </a:t>
            </a:r>
            <a:r>
              <a:rPr lang="en-GB" sz="1050" dirty="0" err="1"/>
              <a:t>Hulusi</a:t>
            </a:r>
            <a:r>
              <a:rPr lang="en-GB" sz="1050" dirty="0"/>
              <a:t>. Jacobs, Michael. Liu, </a:t>
            </a:r>
            <a:r>
              <a:rPr lang="en-GB" sz="1050" dirty="0" err="1"/>
              <a:t>Junrong</a:t>
            </a:r>
            <a:r>
              <a:rPr lang="en-GB" sz="1050" dirty="0"/>
              <a:t>. Sickles, Robin C. 2016. </a:t>
            </a:r>
            <a:r>
              <a:rPr lang="en-GB" sz="1050" dirty="0" err="1"/>
              <a:t>Analyzing</a:t>
            </a:r>
            <a:r>
              <a:rPr lang="en-GB" sz="1050" dirty="0"/>
              <a:t> Bank Efficiency: Are ‘Too-Big-To-Fail’ Banks Efficient? in </a:t>
            </a:r>
            <a:r>
              <a:rPr lang="en-US" sz="1050" i="1" dirty="0"/>
              <a:t>The Handbook of Post Crisis Financial Modeling, </a:t>
            </a:r>
            <a:r>
              <a:rPr lang="en-US" sz="1050" dirty="0"/>
              <a:t>Chapter 5, edited by E. Haven, P. Molyneux, J. O. S. Wilson, S. </a:t>
            </a:r>
            <a:r>
              <a:rPr lang="en-US" sz="1050" dirty="0" err="1" smtClean="0"/>
              <a:t>Fedotov</a:t>
            </a:r>
            <a:r>
              <a:rPr lang="en-US" sz="1050" dirty="0" smtClean="0"/>
              <a:t>, </a:t>
            </a:r>
            <a:r>
              <a:rPr lang="en-US" sz="1050" dirty="0" err="1" smtClean="0"/>
              <a:t>M.Duygun</a:t>
            </a:r>
            <a:r>
              <a:rPr lang="en-US" sz="1050" dirty="0" smtClean="0"/>
              <a:t>, </a:t>
            </a:r>
            <a:r>
              <a:rPr lang="en-US" sz="1050" dirty="0"/>
              <a:t>110-146, Frankfurt: Springer International.</a:t>
            </a:r>
          </a:p>
          <a:p>
            <a:r>
              <a:rPr lang="en-GB" sz="1050" dirty="0" err="1"/>
              <a:t>Kleymenova</a:t>
            </a:r>
            <a:r>
              <a:rPr lang="en-GB" sz="1050" dirty="0"/>
              <a:t>, Anya. Tuna, A. </a:t>
            </a:r>
            <a:r>
              <a:rPr lang="en-GB" sz="1050" dirty="0" err="1"/>
              <a:t>Irem</a:t>
            </a:r>
            <a:r>
              <a:rPr lang="en-GB" sz="1050" dirty="0"/>
              <a:t>. 2016. Regulation of Compensation. </a:t>
            </a:r>
            <a:r>
              <a:rPr lang="en-GB" sz="1050" i="1" dirty="0"/>
              <a:t>Chicago Booth Research Paper</a:t>
            </a:r>
            <a:r>
              <a:rPr lang="en-GB" sz="1050" dirty="0"/>
              <a:t> 16-07. Available at SSRN: https://ssrn.com/abstract=2755621</a:t>
            </a:r>
            <a:endParaRPr lang="en-US" sz="1050" dirty="0"/>
          </a:p>
          <a:p>
            <a:r>
              <a:rPr lang="en-US" sz="1050" dirty="0"/>
              <a:t>Mehran, Hamid. Morrison, Alan. Shapiro, Joel. 2012. Corporate Governance and Banks: What Have We Learned from the Financial Crisis? in </a:t>
            </a:r>
            <a:r>
              <a:rPr lang="en-US" sz="1050" i="1" dirty="0"/>
              <a:t>The Crisis Aftermath: New Regulatory Paradigms</a:t>
            </a:r>
            <a:r>
              <a:rPr lang="en-US" sz="1050" dirty="0"/>
              <a:t> edited by M. </a:t>
            </a:r>
            <a:r>
              <a:rPr lang="en-US" sz="1050" dirty="0" err="1"/>
              <a:t>Dewatripont</a:t>
            </a:r>
            <a:r>
              <a:rPr lang="en-US" sz="1050" dirty="0"/>
              <a:t> and X. </a:t>
            </a:r>
            <a:r>
              <a:rPr lang="en-US" sz="1050" dirty="0" err="1"/>
              <a:t>Freixas</a:t>
            </a:r>
            <a:r>
              <a:rPr lang="en-US" sz="1050" dirty="0"/>
              <a:t>, Chapter 2, 11-44.  London: Centre for Economic Policy Research (CEPR).</a:t>
            </a:r>
          </a:p>
          <a:p>
            <a:r>
              <a:rPr lang="en-GB" sz="1050" dirty="0" err="1"/>
              <a:t>Naceur</a:t>
            </a:r>
            <a:r>
              <a:rPr lang="en-GB" sz="1050" dirty="0"/>
              <a:t>, Sami Ben. Barajas, Adolfo. </a:t>
            </a:r>
            <a:r>
              <a:rPr lang="en-GB" sz="1050" dirty="0" err="1"/>
              <a:t>Massara</a:t>
            </a:r>
            <a:r>
              <a:rPr lang="en-GB" sz="1050" dirty="0"/>
              <a:t>, Alexander. 2015. Can Islamic Banking Increase Financial Inclusion? </a:t>
            </a:r>
            <a:r>
              <a:rPr lang="en-GB" sz="1050" i="1" dirty="0"/>
              <a:t>IMF Working Paper</a:t>
            </a:r>
            <a:r>
              <a:rPr lang="en-GB" sz="1050" dirty="0"/>
              <a:t> WP/15/31. </a:t>
            </a:r>
            <a:r>
              <a:rPr lang="en-GB" sz="1050" dirty="0" smtClean="0"/>
              <a:t>Washington </a:t>
            </a:r>
            <a:r>
              <a:rPr lang="en-GB" sz="1050" dirty="0"/>
              <a:t>DC: IMF.</a:t>
            </a:r>
            <a:endParaRPr lang="en-US" sz="1050" dirty="0"/>
          </a:p>
          <a:p>
            <a:r>
              <a:rPr lang="en-GB" sz="1050" dirty="0" err="1"/>
              <a:t>Öztekin</a:t>
            </a:r>
            <a:r>
              <a:rPr lang="en-GB" sz="1050" dirty="0"/>
              <a:t>, </a:t>
            </a:r>
            <a:r>
              <a:rPr lang="en-GB" sz="1050" dirty="0" err="1"/>
              <a:t>Özde</a:t>
            </a:r>
            <a:r>
              <a:rPr lang="en-GB" sz="1050" dirty="0"/>
              <a:t>. Flannery, Mark J. 2012. Institutional Determinants of Capital Structure Adjustment Speeds. </a:t>
            </a:r>
            <a:r>
              <a:rPr lang="en-GB" sz="1050" i="1" dirty="0"/>
              <a:t>Journal of Financial Economics </a:t>
            </a:r>
            <a:r>
              <a:rPr lang="en-GB" sz="1050" dirty="0"/>
              <a:t>103 (1): 88–112. </a:t>
            </a:r>
            <a:endParaRPr lang="en-US" sz="1050" dirty="0"/>
          </a:p>
          <a:p>
            <a:r>
              <a:rPr lang="en-GB" sz="1050" dirty="0"/>
              <a:t>Pasiouras, Fotios. 2017. Financial Consumer Protection and the Cost of Financial Intermediation: Evidence from Advanced and Developing Economies. </a:t>
            </a:r>
            <a:r>
              <a:rPr lang="en-GB" sz="1050" i="1" dirty="0"/>
              <a:t>Management Science</a:t>
            </a:r>
            <a:r>
              <a:rPr lang="en-GB" sz="1050" dirty="0"/>
              <a:t> (forthcoming). Available at </a:t>
            </a:r>
            <a:r>
              <a:rPr lang="en-GB" sz="1050" u="sng" dirty="0"/>
              <a:t>https://doi.org/10.1287/mnsc.2016.2585</a:t>
            </a:r>
            <a:r>
              <a:rPr lang="en-GB" sz="1050" dirty="0"/>
              <a:t> </a:t>
            </a:r>
            <a:endParaRPr lang="en-US" sz="1050" dirty="0"/>
          </a:p>
          <a:p>
            <a:pPr fontAlgn="ctr"/>
            <a:r>
              <a:rPr lang="en-GB" sz="1050" dirty="0" err="1"/>
              <a:t>Palvia</a:t>
            </a:r>
            <a:r>
              <a:rPr lang="en-GB" sz="1050" dirty="0"/>
              <a:t>, Ajay. </a:t>
            </a:r>
            <a:r>
              <a:rPr lang="en-GB" sz="1050" dirty="0" err="1"/>
              <a:t>Vähämaa</a:t>
            </a:r>
            <a:r>
              <a:rPr lang="en-GB" sz="1050" dirty="0"/>
              <a:t>, Emilia. </a:t>
            </a:r>
            <a:r>
              <a:rPr lang="en-GB" sz="1050" dirty="0" err="1"/>
              <a:t>Vähämaa</a:t>
            </a:r>
            <a:r>
              <a:rPr lang="en-GB" sz="1050" dirty="0"/>
              <a:t>, Sami. 2015. </a:t>
            </a:r>
            <a:r>
              <a:rPr lang="en-US" sz="1050" dirty="0"/>
              <a:t>Are Female CEOs and Chairwomen More Conservative and Risk Averse? Evidence from the Banking Industry During the Financial Crisis, </a:t>
            </a:r>
            <a:r>
              <a:rPr lang="en-GB" sz="1050" i="1" dirty="0"/>
              <a:t>Journal of Business Ethics</a:t>
            </a:r>
            <a:r>
              <a:rPr lang="en-GB" sz="1050" dirty="0"/>
              <a:t> 131(3): 577–594.</a:t>
            </a:r>
            <a:endParaRPr lang="en-US" sz="1050" dirty="0"/>
          </a:p>
          <a:p>
            <a:r>
              <a:rPr lang="en-US" sz="1050" dirty="0"/>
              <a:t>Wheelock, David C. Wilson, Paul W. 2012. Do Large Banks Have Lower Costs? New Estimates of Returns to Scale for U.S. Banks. </a:t>
            </a:r>
            <a:r>
              <a:rPr lang="en-US" sz="1050" i="1" dirty="0"/>
              <a:t>Journal of Money, Credit and Banking</a:t>
            </a:r>
            <a:r>
              <a:rPr lang="en-US" sz="1050" dirty="0"/>
              <a:t> 44 (1): 172-199.</a:t>
            </a:r>
          </a:p>
          <a:p>
            <a:r>
              <a:rPr lang="en-GB" sz="1050" dirty="0" err="1"/>
              <a:t>Wehinger</a:t>
            </a:r>
            <a:r>
              <a:rPr lang="en-GB" sz="1050" dirty="0"/>
              <a:t>, </a:t>
            </a:r>
            <a:r>
              <a:rPr lang="en-GB" sz="1050" dirty="0" err="1"/>
              <a:t>Gert</a:t>
            </a:r>
            <a:r>
              <a:rPr lang="en-GB" sz="1050" dirty="0"/>
              <a:t>. 2012. Banking in a Challenging Environment: Business Models, Ethics and Approaches Toward Risks. </a:t>
            </a:r>
            <a:r>
              <a:rPr lang="en-GB" sz="1050" i="1" dirty="0"/>
              <a:t>OECD Journal: Financial Market Trends</a:t>
            </a:r>
            <a:r>
              <a:rPr lang="en-GB" sz="1050" dirty="0"/>
              <a:t> 2: 79-88. </a:t>
            </a:r>
            <a:endParaRPr lang="en-US" sz="1050" dirty="0"/>
          </a:p>
          <a:p>
            <a:r>
              <a:rPr lang="en-GB" sz="1050" dirty="0"/>
              <a:t>Williams, Barry. 2016. The Impact of Non-Interest Income on Bank Risk in Australia, </a:t>
            </a:r>
            <a:r>
              <a:rPr lang="en-GB" sz="1050" i="1" dirty="0"/>
              <a:t>Journal of Banking &amp; Finance</a:t>
            </a:r>
            <a:r>
              <a:rPr lang="en-GB" sz="1050" dirty="0"/>
              <a:t> 73 (December): 16-37.</a:t>
            </a:r>
            <a:endParaRPr lang="en-US" sz="1050" dirty="0"/>
          </a:p>
          <a:p>
            <a:r>
              <a:rPr lang="en-GB" sz="1050" dirty="0"/>
              <a:t>World Bank, 2014. </a:t>
            </a:r>
            <a:r>
              <a:rPr lang="en-GB" sz="1050" i="1" dirty="0"/>
              <a:t>Global Financial Development Report</a:t>
            </a:r>
            <a:r>
              <a:rPr lang="en-GB" sz="1050" dirty="0"/>
              <a:t>, Washington DC: World Bank.</a:t>
            </a:r>
            <a:endParaRPr lang="en-US" sz="1050" dirty="0"/>
          </a:p>
          <a:p>
            <a:endParaRPr lang="en-US" dirty="0"/>
          </a:p>
        </p:txBody>
      </p:sp>
    </p:spTree>
    <p:extLst>
      <p:ext uri="{BB962C8B-B14F-4D97-AF65-F5344CB8AC3E}">
        <p14:creationId xmlns:p14="http://schemas.microsoft.com/office/powerpoint/2010/main" val="200037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Credit and Bond Yields</a:t>
            </a:r>
            <a:endParaRPr lang="en-US" dirty="0"/>
          </a:p>
        </p:txBody>
      </p:sp>
      <p:pic>
        <p:nvPicPr>
          <p:cNvPr id="4" name="Content Placeholder 3"/>
          <p:cNvPicPr>
            <a:picLocks noGrp="1" noChangeAspect="1"/>
          </p:cNvPicPr>
          <p:nvPr>
            <p:ph idx="1"/>
          </p:nvPr>
        </p:nvPicPr>
        <p:blipFill>
          <a:blip r:embed="rId2"/>
          <a:stretch>
            <a:fillRect/>
          </a:stretch>
        </p:blipFill>
        <p:spPr>
          <a:xfrm>
            <a:off x="972066" y="1825625"/>
            <a:ext cx="10381734"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13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System Size</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599"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020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structure </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381735"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383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models</a:t>
            </a:r>
            <a:endParaRPr lang="en-US" dirty="0"/>
          </a:p>
        </p:txBody>
      </p:sp>
      <p:pic>
        <p:nvPicPr>
          <p:cNvPr id="4" name="Content Placeholder 3"/>
          <p:cNvPicPr>
            <a:picLocks noGrp="1" noChangeAspect="1"/>
          </p:cNvPicPr>
          <p:nvPr>
            <p:ph idx="1"/>
          </p:nvPr>
        </p:nvPicPr>
        <p:blipFill>
          <a:blip r:embed="rId2"/>
          <a:stretch>
            <a:fillRect/>
          </a:stretch>
        </p:blipFill>
        <p:spPr>
          <a:xfrm>
            <a:off x="838200" y="1825625"/>
            <a:ext cx="10515599" cy="4351338"/>
          </a:xfrm>
          <a:prstGeom prst="rect">
            <a:avLst/>
          </a:prstGeom>
        </p:spPr>
      </p:pic>
      <p:sp>
        <p:nvSpPr>
          <p:cNvPr id="5" name="Rectangle 4"/>
          <p:cNvSpPr/>
          <p:nvPr/>
        </p:nvSpPr>
        <p:spPr>
          <a:xfrm>
            <a:off x="1083276" y="6176963"/>
            <a:ext cx="10025447" cy="523220"/>
          </a:xfrm>
          <a:prstGeom prst="rect">
            <a:avLst/>
          </a:prstGeom>
        </p:spPr>
        <p:txBody>
          <a:bodyPr wrap="square">
            <a:spAutoFit/>
          </a:bodyPr>
          <a:lstStyle/>
          <a:p>
            <a:pPr algn="just"/>
            <a:r>
              <a:rPr lang="en-US" sz="1400" dirty="0" smtClean="0">
                <a:effectLst/>
                <a:latin typeface="Calibri Light" panose="020F0302020204030204" pitchFamily="34" charset="0"/>
                <a:ea typeface="Times New Roman" panose="02020603050405020304" pitchFamily="18" charset="0"/>
              </a:rPr>
              <a:t>Bank for International Settlements (2018) Structural changes in banking after the crisis, Report prepared by a Working Group established by the Committee on the Global Financial System (CGFS), No.60, Basel: Bank for International Settlements.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627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Retrenchment </a:t>
            </a:r>
            <a:endParaRPr lang="en-US" dirty="0"/>
          </a:p>
        </p:txBody>
      </p:sp>
      <p:pic>
        <p:nvPicPr>
          <p:cNvPr id="7" name="Content Placeholder 6"/>
          <p:cNvPicPr>
            <a:picLocks noGrp="1" noChangeAspect="1"/>
          </p:cNvPicPr>
          <p:nvPr>
            <p:ph sz="half" idx="2"/>
          </p:nvPr>
        </p:nvPicPr>
        <p:blipFill>
          <a:blip r:embed="rId2"/>
          <a:stretch>
            <a:fillRect/>
          </a:stretch>
        </p:blipFill>
        <p:spPr>
          <a:xfrm>
            <a:off x="839788" y="1690688"/>
            <a:ext cx="5206785" cy="4630780"/>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046572" y="1690688"/>
            <a:ext cx="5308815" cy="4498975"/>
          </a:xfrm>
          <a:prstGeom prst="rect">
            <a:avLst/>
          </a:prstGeom>
        </p:spPr>
      </p:pic>
      <p:sp>
        <p:nvSpPr>
          <p:cNvPr id="9" name="Rectangle 8"/>
          <p:cNvSpPr/>
          <p:nvPr/>
        </p:nvSpPr>
        <p:spPr>
          <a:xfrm>
            <a:off x="675031" y="6321468"/>
            <a:ext cx="10338959" cy="523220"/>
          </a:xfrm>
          <a:prstGeom prst="rect">
            <a:avLst/>
          </a:prstGeom>
        </p:spPr>
        <p:txBody>
          <a:bodyPr wrap="square">
            <a:spAutoFit/>
          </a:bodyPr>
          <a:lstStyle/>
          <a:p>
            <a:pPr algn="just"/>
            <a:r>
              <a:rPr lang="en-US" sz="1400" dirty="0" err="1" smtClean="0">
                <a:effectLst/>
                <a:latin typeface="Calibri Light" panose="020F0302020204030204" pitchFamily="34" charset="0"/>
                <a:ea typeface="Times New Roman" panose="02020603050405020304" pitchFamily="18" charset="0"/>
              </a:rPr>
              <a:t>Emter</a:t>
            </a:r>
            <a:r>
              <a:rPr lang="en-US" sz="1400" dirty="0" smtClean="0">
                <a:effectLst/>
                <a:latin typeface="Calibri Light" panose="020F0302020204030204" pitchFamily="34" charset="0"/>
                <a:ea typeface="Times New Roman" panose="02020603050405020304" pitchFamily="18" charset="0"/>
              </a:rPr>
              <a:t>, L., Schmitz, M., </a:t>
            </a:r>
            <a:r>
              <a:rPr lang="en-US" sz="1400" dirty="0" err="1" smtClean="0">
                <a:effectLst/>
                <a:latin typeface="Calibri Light" panose="020F0302020204030204" pitchFamily="34" charset="0"/>
                <a:ea typeface="Times New Roman" panose="02020603050405020304" pitchFamily="18" charset="0"/>
              </a:rPr>
              <a:t>Tirpák</a:t>
            </a:r>
            <a:r>
              <a:rPr lang="en-US" sz="1400" dirty="0" smtClean="0">
                <a:effectLst/>
                <a:latin typeface="Calibri Light" panose="020F0302020204030204" pitchFamily="34" charset="0"/>
                <a:ea typeface="Times New Roman" panose="02020603050405020304" pitchFamily="18" charset="0"/>
              </a:rPr>
              <a:t>, M (2018) Cross-border banking in the EU since the crisis: what is driving the great retrenchment? </a:t>
            </a:r>
            <a:r>
              <a:rPr lang="en-US" sz="1400" i="1" dirty="0" smtClean="0">
                <a:effectLst/>
                <a:latin typeface="Calibri Light" panose="020F0302020204030204" pitchFamily="34" charset="0"/>
                <a:ea typeface="Times New Roman" panose="02020603050405020304" pitchFamily="18" charset="0"/>
              </a:rPr>
              <a:t>European Central Bank Working Paper</a:t>
            </a:r>
            <a:r>
              <a:rPr lang="en-US" sz="1400" dirty="0" smtClean="0">
                <a:effectLst/>
                <a:latin typeface="Calibri Light" panose="020F0302020204030204" pitchFamily="34" charset="0"/>
                <a:ea typeface="Times New Roman" panose="02020603050405020304" pitchFamily="18" charset="0"/>
              </a:rPr>
              <a:t> No 2130, February, Frankfurt: European Central Bank.</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3535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4698</Words>
  <Application>Microsoft Office PowerPoint</Application>
  <PresentationFormat>Widescreen</PresentationFormat>
  <Paragraphs>245</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Developments in Banking Research &amp; Areas for Further Study </vt:lpstr>
      <vt:lpstr>Presentation Plan</vt:lpstr>
      <vt:lpstr>PowerPoint Presentation</vt:lpstr>
      <vt:lpstr>Banks Stock prices and CDS premia</vt:lpstr>
      <vt:lpstr>Growth, Credit and Bond Yields</vt:lpstr>
      <vt:lpstr>Banking System Size</vt:lpstr>
      <vt:lpstr>Market structure </vt:lpstr>
      <vt:lpstr>Business models</vt:lpstr>
      <vt:lpstr>Retrenchment </vt:lpstr>
      <vt:lpstr>Bank assets</vt:lpstr>
      <vt:lpstr>Bank loans and NPLs</vt:lpstr>
      <vt:lpstr>Funding structures</vt:lpstr>
      <vt:lpstr>Bank capitalization</vt:lpstr>
      <vt:lpstr>Prudential regulation and bank levies</vt:lpstr>
      <vt:lpstr>Bank profits</vt:lpstr>
      <vt:lpstr>Bank revenues</vt:lpstr>
      <vt:lpstr>Bank costs</vt:lpstr>
      <vt:lpstr>Summary of key trends</vt:lpstr>
      <vt:lpstr> Recent banking research and areas for further study: </vt:lpstr>
      <vt:lpstr>Capital</vt:lpstr>
      <vt:lpstr>Capital</vt:lpstr>
      <vt:lpstr>Liquidity</vt:lpstr>
      <vt:lpstr>Systemic risk</vt:lpstr>
      <vt:lpstr>Systemic risk</vt:lpstr>
      <vt:lpstr>Corporate governance</vt:lpstr>
      <vt:lpstr>Corporate governance</vt:lpstr>
      <vt:lpstr>Corporate governance</vt:lpstr>
      <vt:lpstr>Corporate governance</vt:lpstr>
      <vt:lpstr>Corporate governance</vt:lpstr>
      <vt:lpstr>Consumer protection</vt:lpstr>
      <vt:lpstr>Consumer protection</vt:lpstr>
      <vt:lpstr>Bank size and diversification</vt:lpstr>
      <vt:lpstr>Bank size and diversification</vt:lpstr>
      <vt:lpstr>Bank size and diversification</vt:lpstr>
      <vt:lpstr>Government intervention and monetary policy</vt:lpstr>
      <vt:lpstr>Government intervention and monetary policy</vt:lpstr>
      <vt:lpstr>Government intervention and monetary policy</vt:lpstr>
      <vt:lpstr>Government intervention and monetary policy</vt:lpstr>
      <vt:lpstr>Financial inclusion</vt:lpstr>
      <vt:lpstr>Financial inclusion</vt:lpstr>
      <vt:lpstr>Financial inclusion</vt:lpstr>
      <vt:lpstr>Conclusion</vt:lpstr>
      <vt:lpstr>References</vt:lpstr>
      <vt:lpstr>References</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in banking Research &amp; Areas for Further Study</dc:title>
  <dc:creator>Philip Molyneux</dc:creator>
  <cp:lastModifiedBy>Philip Molyneux</cp:lastModifiedBy>
  <cp:revision>24</cp:revision>
  <dcterms:created xsi:type="dcterms:W3CDTF">2018-04-10T12:31:10Z</dcterms:created>
  <dcterms:modified xsi:type="dcterms:W3CDTF">2018-04-17T11:54:36Z</dcterms:modified>
</cp:coreProperties>
</file>